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370" r:id="rId2"/>
    <p:sldId id="389" r:id="rId3"/>
    <p:sldId id="400" r:id="rId4"/>
    <p:sldId id="394" r:id="rId5"/>
    <p:sldId id="411" r:id="rId6"/>
    <p:sldId id="409" r:id="rId7"/>
    <p:sldId id="410" r:id="rId8"/>
    <p:sldId id="408" r:id="rId9"/>
    <p:sldId id="407" r:id="rId10"/>
    <p:sldId id="406" r:id="rId11"/>
    <p:sldId id="405" r:id="rId12"/>
    <p:sldId id="404" r:id="rId13"/>
    <p:sldId id="403" r:id="rId14"/>
    <p:sldId id="402" r:id="rId15"/>
    <p:sldId id="412" r:id="rId16"/>
    <p:sldId id="416" r:id="rId17"/>
    <p:sldId id="39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4227BA0A-896B-4BB1-B544-90F57E74D1DF}">
          <p14:sldIdLst>
            <p14:sldId id="370"/>
            <p14:sldId id="389"/>
            <p14:sldId id="400"/>
            <p14:sldId id="394"/>
            <p14:sldId id="411"/>
            <p14:sldId id="409"/>
            <p14:sldId id="410"/>
            <p14:sldId id="408"/>
            <p14:sldId id="407"/>
            <p14:sldId id="406"/>
            <p14:sldId id="405"/>
            <p14:sldId id="404"/>
            <p14:sldId id="403"/>
            <p14:sldId id="402"/>
            <p14:sldId id="412"/>
            <p14:sldId id="416"/>
            <p14:sldId id="399"/>
          </p14:sldIdLst>
        </p14:section>
        <p14:section name="未命名的章節" id="{B1BA167D-9D4E-42C2-8980-4AC223E4B5AC}">
          <p14:sldIdLst/>
        </p14:section>
        <p14:section name="未命名的章節" id="{67C55C5C-CF91-4762-813E-EE1307E9498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94" d="100"/>
          <a:sy n="94" d="100"/>
        </p:scale>
        <p:origin x="8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50163-6CFE-49C6-8E9F-1BE46D3A550C}" type="datetimeFigureOut">
              <a:rPr lang="zh-TW" altLang="en-US" smtClean="0"/>
              <a:t>2025/8/24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ABD46-9D48-4AFB-B2D5-2AC5A16F5C4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574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-4826" y="0"/>
            <a:ext cx="12191999" cy="685288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" name="object 3"/>
          <p:cNvSpPr/>
          <p:nvPr userDrawn="1"/>
        </p:nvSpPr>
        <p:spPr>
          <a:xfrm>
            <a:off x="8" y="6259233"/>
            <a:ext cx="12187165" cy="598765"/>
          </a:xfrm>
          <a:custGeom>
            <a:avLst/>
            <a:gdLst/>
            <a:ahLst/>
            <a:cxnLst/>
            <a:rect l="l" t="t" r="r" b="b"/>
            <a:pathLst>
              <a:path w="12187165" h="598765">
                <a:moveTo>
                  <a:pt x="4779255" y="0"/>
                </a:moveTo>
                <a:lnTo>
                  <a:pt x="0" y="598765"/>
                </a:lnTo>
                <a:lnTo>
                  <a:pt x="12187165" y="598765"/>
                </a:lnTo>
                <a:lnTo>
                  <a:pt x="4779255" y="0"/>
                </a:lnTo>
                <a:close/>
              </a:path>
            </a:pathLst>
          </a:custGeom>
          <a:solidFill>
            <a:srgbClr val="BCD6ED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" name="object 4"/>
          <p:cNvSpPr/>
          <p:nvPr userDrawn="1"/>
        </p:nvSpPr>
        <p:spPr>
          <a:xfrm>
            <a:off x="6" y="10"/>
            <a:ext cx="4899657" cy="6857984"/>
          </a:xfrm>
          <a:custGeom>
            <a:avLst/>
            <a:gdLst>
              <a:gd name="connsiteX0" fmla="*/ 0 w 3401137"/>
              <a:gd name="connsiteY0" fmla="*/ 6857984 h 6857984"/>
              <a:gd name="connsiteX1" fmla="*/ 3401137 w 3401137"/>
              <a:gd name="connsiteY1" fmla="*/ 5341300 h 6857984"/>
              <a:gd name="connsiteX2" fmla="*/ 0 w 3401137"/>
              <a:gd name="connsiteY2" fmla="*/ 0 h 6857984"/>
              <a:gd name="connsiteX3" fmla="*/ 0 w 3401137"/>
              <a:gd name="connsiteY3" fmla="*/ 6857984 h 6857984"/>
              <a:gd name="connsiteX0" fmla="*/ 0 w 3677583"/>
              <a:gd name="connsiteY0" fmla="*/ 6857984 h 6857984"/>
              <a:gd name="connsiteX1" fmla="*/ 3677583 w 3677583"/>
              <a:gd name="connsiteY1" fmla="*/ 5341300 h 6857984"/>
              <a:gd name="connsiteX2" fmla="*/ 0 w 3677583"/>
              <a:gd name="connsiteY2" fmla="*/ 0 h 6857984"/>
              <a:gd name="connsiteX3" fmla="*/ 0 w 3677583"/>
              <a:gd name="connsiteY3" fmla="*/ 6857984 h 6857984"/>
              <a:gd name="connsiteX0" fmla="*/ 0 w 4421862"/>
              <a:gd name="connsiteY0" fmla="*/ 6857984 h 6857984"/>
              <a:gd name="connsiteX1" fmla="*/ 4421862 w 4421862"/>
              <a:gd name="connsiteY1" fmla="*/ 4703347 h 6857984"/>
              <a:gd name="connsiteX2" fmla="*/ 0 w 4421862"/>
              <a:gd name="connsiteY2" fmla="*/ 0 h 6857984"/>
              <a:gd name="connsiteX3" fmla="*/ 0 w 4421862"/>
              <a:gd name="connsiteY3" fmla="*/ 6857984 h 6857984"/>
              <a:gd name="connsiteX0" fmla="*/ 0 w 4899657"/>
              <a:gd name="connsiteY0" fmla="*/ 6857984 h 6857984"/>
              <a:gd name="connsiteX1" fmla="*/ 4899657 w 4899657"/>
              <a:gd name="connsiteY1" fmla="*/ 4382072 h 6857984"/>
              <a:gd name="connsiteX2" fmla="*/ 0 w 4899657"/>
              <a:gd name="connsiteY2" fmla="*/ 0 h 6857984"/>
              <a:gd name="connsiteX3" fmla="*/ 0 w 4899657"/>
              <a:gd name="connsiteY3" fmla="*/ 6857984 h 685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99657" h="6857984">
                <a:moveTo>
                  <a:pt x="0" y="6857984"/>
                </a:moveTo>
                <a:lnTo>
                  <a:pt x="4899657" y="4382072"/>
                </a:lnTo>
                <a:lnTo>
                  <a:pt x="0" y="0"/>
                </a:lnTo>
                <a:lnTo>
                  <a:pt x="0" y="6857984"/>
                </a:lnTo>
              </a:path>
            </a:pathLst>
          </a:custGeom>
          <a:solidFill>
            <a:srgbClr val="D9D9D9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10" name="圖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61" y="183895"/>
            <a:ext cx="3535687" cy="7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6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gif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1244" y="-1"/>
            <a:ext cx="8100041" cy="6858000"/>
          </a:xfrm>
          <a:prstGeom prst="rect">
            <a:avLst/>
          </a:prstGeom>
        </p:spPr>
      </p:pic>
      <p:pic>
        <p:nvPicPr>
          <p:cNvPr id="5130" name="Picture 10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986" y="0"/>
            <a:ext cx="4064986" cy="687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2348244" y="3010576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4000" b="1" dirty="0" smtClean="0"/>
              <a:t>物理探究與實作</a:t>
            </a:r>
            <a:endParaRPr lang="en-US" altLang="zh-TW" sz="4000" b="1" dirty="0" smtClean="0"/>
          </a:p>
        </p:txBody>
      </p:sp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4" name="文字方塊 4"/>
          <p:cNvSpPr txBox="1">
            <a:spLocks noChangeArrowheads="1"/>
          </p:cNvSpPr>
          <p:nvPr/>
        </p:nvSpPr>
        <p:spPr bwMode="auto">
          <a:xfrm>
            <a:off x="1650838" y="4783266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3200" b="1" dirty="0">
                <a:solidFill>
                  <a:schemeClr val="bg1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授課老師</a:t>
            </a:r>
            <a:r>
              <a:rPr lang="en-US" altLang="zh-TW" sz="3200" b="1" dirty="0" smtClean="0">
                <a:solidFill>
                  <a:schemeClr val="bg1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:</a:t>
            </a:r>
            <a:r>
              <a:rPr lang="zh-TW" altLang="en-US" sz="3200" b="1" dirty="0" smtClean="0">
                <a:solidFill>
                  <a:schemeClr val="bg1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林明志老師</a:t>
            </a:r>
          </a:p>
        </p:txBody>
      </p:sp>
      <p:sp>
        <p:nvSpPr>
          <p:cNvPr id="15" name="文本框 32">
            <a:extLst>
              <a:ext uri="{FF2B5EF4-FFF2-40B4-BE49-F238E27FC236}">
                <a16:creationId xmlns:a16="http://schemas.microsoft.com/office/drawing/2014/main" id="{979FC28E-507A-412A-921C-1D6910725B6C}"/>
              </a:ext>
            </a:extLst>
          </p:cNvPr>
          <p:cNvSpPr txBox="1">
            <a:spLocks/>
          </p:cNvSpPr>
          <p:nvPr/>
        </p:nvSpPr>
        <p:spPr>
          <a:xfrm>
            <a:off x="3621630" y="2294995"/>
            <a:ext cx="4652556" cy="142346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TW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114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高三多元選修</a:t>
            </a:r>
            <a:endParaRPr lang="en-US" altLang="zh-TW" sz="4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400" b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zh-TW" altLang="en-US" sz="4400" b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客力學實務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endParaRPr lang="zh-CN" altLang="en-US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7761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0" y="127067"/>
            <a:ext cx="3443727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彈珠檯</a:t>
            </a:r>
          </a:p>
          <a:p>
            <a:endParaRPr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29" y="1403067"/>
            <a:ext cx="3657600" cy="397057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407" y="1403067"/>
            <a:ext cx="7056092" cy="397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81" y="5860680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0" y="127067"/>
            <a:ext cx="5147290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液壓爪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與挖土機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63" y="894747"/>
            <a:ext cx="3675240" cy="301558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972" y="930007"/>
            <a:ext cx="4214829" cy="301558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825" y="3868408"/>
            <a:ext cx="3590250" cy="28911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4921" y="3864639"/>
            <a:ext cx="4350552" cy="28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8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0" y="127067"/>
            <a:ext cx="4069604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-LED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手電筒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898" y="1275921"/>
            <a:ext cx="2020525" cy="196177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240" y="1300924"/>
            <a:ext cx="2564048" cy="196177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98" y="3704187"/>
            <a:ext cx="2074065" cy="166576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240" y="3691686"/>
            <a:ext cx="2325341" cy="166576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03" y="3923911"/>
            <a:ext cx="2026289" cy="141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0547" y="1275921"/>
            <a:ext cx="3712044" cy="2296954"/>
          </a:xfrm>
          <a:prstGeom prst="rect">
            <a:avLst/>
          </a:prstGeom>
        </p:spPr>
      </p:pic>
      <p:pic>
        <p:nvPicPr>
          <p:cNvPr id="18" name="圖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47" y="3941777"/>
            <a:ext cx="1437881" cy="141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24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0" y="127067"/>
            <a:ext cx="3443727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投石器</a:t>
            </a:r>
          </a:p>
          <a:p>
            <a:endParaRPr lang="en-US" altLang="zh-TW" dirty="0"/>
          </a:p>
        </p:txBody>
      </p:sp>
      <p:pic>
        <p:nvPicPr>
          <p:cNvPr id="6" name="圖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19966" y="1771324"/>
            <a:ext cx="5105824" cy="3315352"/>
          </a:xfrm>
          <a:prstGeom prst="rect">
            <a:avLst/>
          </a:prstGeom>
        </p:spPr>
      </p:pic>
      <p:pic>
        <p:nvPicPr>
          <p:cNvPr id="7" name="圖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6696209" y="1689241"/>
            <a:ext cx="4367529" cy="349709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 rot="21269200">
            <a:off x="5194105" y="3114907"/>
            <a:ext cx="2303302" cy="628185"/>
          </a:xfrm>
          <a:prstGeom prst="homePlate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 anchor="b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altLang="zh-TW" sz="3200" dirty="0" smtClean="0">
                <a:solidFill>
                  <a:srgbClr val="FF0000"/>
                </a:solidFill>
              </a:rPr>
              <a:t>Next </a:t>
            </a:r>
            <a:r>
              <a:rPr lang="en-US" altLang="zh-TW" sz="3200" dirty="0">
                <a:solidFill>
                  <a:srgbClr val="FF0000"/>
                </a:solidFill>
              </a:rPr>
              <a:t>step</a:t>
            </a:r>
            <a:endParaRPr lang="zh-TW" altLang="en-US" sz="3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341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0" y="127067"/>
            <a:ext cx="3443727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無人機</a:t>
            </a:r>
          </a:p>
          <a:p>
            <a:endParaRPr lang="en-US" altLang="zh-TW" dirty="0"/>
          </a:p>
        </p:txBody>
      </p:sp>
      <p:pic>
        <p:nvPicPr>
          <p:cNvPr id="8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60" y="965267"/>
            <a:ext cx="84963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94" y="192382"/>
            <a:ext cx="3722963" cy="239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50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59" y="127067"/>
            <a:ext cx="4632941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20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手動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層斷軌</a:t>
            </a:r>
          </a:p>
          <a:p>
            <a:endParaRPr lang="en-US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59" y="1208139"/>
            <a:ext cx="5585802" cy="4441722"/>
          </a:xfrm>
          <a:prstGeom prst="rect">
            <a:avLst/>
          </a:prstGeom>
        </p:spPr>
      </p:pic>
      <p:pic>
        <p:nvPicPr>
          <p:cNvPr id="4" name="操作影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9102" y="604157"/>
            <a:ext cx="3297898" cy="586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0" y="127067"/>
            <a:ext cx="4216561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20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自動分錢器</a:t>
            </a:r>
          </a:p>
          <a:p>
            <a:endParaRPr lang="en-US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22" y="965267"/>
            <a:ext cx="3452527" cy="460233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405" y="1222808"/>
            <a:ext cx="3098463" cy="4248253"/>
          </a:xfrm>
          <a:prstGeom prst="rect">
            <a:avLst/>
          </a:prstGeom>
        </p:spPr>
      </p:pic>
      <p:pic>
        <p:nvPicPr>
          <p:cNvPr id="4" name="操作影片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053" y="965267"/>
            <a:ext cx="2964694" cy="527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0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0" y="127067"/>
            <a:ext cx="3808347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20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日曆拼圖</a:t>
            </a:r>
          </a:p>
          <a:p>
            <a:endParaRPr lang="en-US" altLang="zh-TW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6" y="1313256"/>
            <a:ext cx="6828739" cy="346223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698" y="990212"/>
            <a:ext cx="2856448" cy="279523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1631" y="3844059"/>
            <a:ext cx="2798369" cy="2820578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7692745" y="66570"/>
            <a:ext cx="4341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</a:rPr>
              <a:t>三月</a:t>
            </a:r>
            <a:r>
              <a:rPr lang="en-US" altLang="zh-TW" sz="3600" dirty="0">
                <a:solidFill>
                  <a:schemeClr val="bg1"/>
                </a:solidFill>
              </a:rPr>
              <a:t>8</a:t>
            </a:r>
            <a:r>
              <a:rPr lang="zh-TW" altLang="en-US" sz="3600" dirty="0" smtClean="0">
                <a:solidFill>
                  <a:schemeClr val="bg1"/>
                </a:solidFill>
              </a:rPr>
              <a:t>日星期二</a:t>
            </a:r>
            <a:endParaRPr lang="zh-TW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33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659" y="844428"/>
            <a:ext cx="115072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sz="3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STEM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教學模式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去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教導學生</a:t>
            </a:r>
          </a:p>
          <a:p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S: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教導力學機械結構；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T: 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運用製圖能力進行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繪圖</a:t>
            </a:r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</a:t>
            </a:r>
            <a:r>
              <a:rPr lang="en-US" altLang="zh-TW" sz="3200" dirty="0" err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RDWorksV8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Adobe Photoshop </a:t>
            </a:r>
            <a:r>
              <a:rPr lang="en-US" altLang="zh-TW" sz="3200" dirty="0" err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CS6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繪圖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軟體畫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</a:t>
            </a:r>
            <a:r>
              <a:rPr lang="zh-TW" altLang="en-US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並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製作</a:t>
            </a:r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再來做材料的選擇與處裡；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E: 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教導學生組織想法 並根據目的做出判斷，發展學生具有品質較高的問題解決能力；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M: 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會運用到各種不同的量測與計算，包括角度的測量、比例的換算、容積的計算、幾何的概念，而這些數學計算的結果，可以作為設計作品工件尺寸與形式的依據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圓角化對角線角落矩形 12"/>
          <p:cNvSpPr/>
          <p:nvPr/>
        </p:nvSpPr>
        <p:spPr>
          <a:xfrm>
            <a:off x="229134" y="323010"/>
            <a:ext cx="2751364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實施方式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511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229134" y="323010"/>
            <a:ext cx="2751364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335269" y="365840"/>
            <a:ext cx="2539093" cy="8199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本學期課程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323527" y="1196752"/>
            <a:ext cx="10379851" cy="507496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RDWorksV8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Adobe Photoshop </a:t>
            </a:r>
            <a:r>
              <a:rPr lang="en-US" altLang="zh-TW" sz="2400" b="1" dirty="0" err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CS6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AI 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繪圖軟體 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畫出個人化鑰匙圈並製作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 LED</a:t>
            </a:r>
            <a:r>
              <a:rPr lang="zh-TW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燈與平衡鷹的製作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彈珠檯的製作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自走暴龍的設計</a:t>
            </a:r>
            <a:r>
              <a:rPr lang="zh-TW" altLang="en-US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與製作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無人機的製作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液壓爪的設計與製作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手動四層斷軌的設計與製作</a:t>
            </a:r>
            <a:endParaRPr lang="en-US" altLang="zh-TW" sz="2400" b="1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zh-TW" sz="2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液壓怪手的設計與製作</a:t>
            </a:r>
            <a:endParaRPr lang="en-US" altLang="zh-TW" sz="2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607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99471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229134" y="323010"/>
            <a:ext cx="2751364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評量方法</a:t>
            </a:r>
            <a:endParaRPr lang="en-US" altLang="zh-TW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29134" y="1605905"/>
            <a:ext cx="11568258" cy="3484984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電腦機上測驗，主要是看學生的畫圖與轉檔能力，學生必須學會</a:t>
            </a:r>
            <a:r>
              <a:rPr lang="en-US" altLang="zh-TW" sz="3200" dirty="0" err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RDWorksV8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Adobe Photoshop </a:t>
            </a:r>
            <a:r>
              <a:rPr lang="en-US" altLang="zh-TW" sz="3200" dirty="0" err="1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CS6</a:t>
            </a:r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AI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繪圖軟體</a:t>
            </a:r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(10%)</a:t>
            </a:r>
            <a:endParaRPr lang="zh-TW" altLang="zh-TW" sz="3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機器操作評分，其看的是學生獨立操作機器的能力 </a:t>
            </a:r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(10%)</a:t>
            </a:r>
            <a:endParaRPr lang="zh-TW" altLang="zh-TW" sz="3200" dirty="0" smtClean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上課學習態度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(20</a:t>
            </a:r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%)</a:t>
            </a:r>
          </a:p>
          <a:p>
            <a:r>
              <a:rPr lang="en-US" altLang="zh-TW" sz="32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實作成品評分，評分方式以作品的完整性與創意來評定好壞</a:t>
            </a:r>
            <a:r>
              <a:rPr lang="en-US" altLang="zh-TW" sz="3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(60%)</a:t>
            </a:r>
          </a:p>
          <a:p>
            <a:pPr marL="0" indent="0">
              <a:buNone/>
            </a:pPr>
            <a:endParaRPr lang="zh-TW" altLang="zh-TW" sz="3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86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0" y="127067"/>
            <a:ext cx="1963219" cy="722019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創客教室</a:t>
            </a:r>
            <a:endParaRPr lang="zh-TW" altLang="en-US" sz="32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39" y="849086"/>
            <a:ext cx="7494011" cy="499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6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0" y="127067"/>
            <a:ext cx="2428583" cy="722019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雷射雕刻機</a:t>
            </a:r>
          </a:p>
          <a:p>
            <a:endParaRPr lang="en-US" altLang="zh-TW" dirty="0"/>
          </a:p>
        </p:txBody>
      </p:sp>
      <p:sp>
        <p:nvSpPr>
          <p:cNvPr id="6" name="矩形 5"/>
          <p:cNvSpPr/>
          <p:nvPr/>
        </p:nvSpPr>
        <p:spPr>
          <a:xfrm>
            <a:off x="2180959" y="884004"/>
            <a:ext cx="298380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500" dirty="0">
                <a:solidFill>
                  <a:schemeClr val="bg1"/>
                </a:solidFill>
              </a:rPr>
              <a:t>2017</a:t>
            </a:r>
            <a:r>
              <a:rPr lang="zh-TW" altLang="en-US" sz="1500" dirty="0">
                <a:solidFill>
                  <a:schemeClr val="bg1"/>
                </a:solidFill>
              </a:rPr>
              <a:t>年</a:t>
            </a:r>
            <a:r>
              <a:rPr lang="en-US" altLang="zh-TW" sz="1500" dirty="0">
                <a:solidFill>
                  <a:schemeClr val="bg1"/>
                </a:solidFill>
              </a:rPr>
              <a:t>5</a:t>
            </a:r>
            <a:r>
              <a:rPr lang="zh-TW" altLang="en-US" sz="1500" dirty="0">
                <a:solidFill>
                  <a:schemeClr val="bg1"/>
                </a:solidFill>
              </a:rPr>
              <a:t>月學校引進的雷射雕刻機</a:t>
            </a:r>
            <a:r>
              <a:rPr lang="en-US" altLang="zh-TW" b="1" dirty="0">
                <a:solidFill>
                  <a:schemeClr val="bg1"/>
                </a:solidFill>
              </a:rPr>
              <a:t>TA-G6040SL-60W</a:t>
            </a:r>
            <a:endParaRPr lang="zh-TW" altLang="en-US" sz="1500" b="1" dirty="0">
              <a:solidFill>
                <a:schemeClr val="bg1"/>
              </a:solidFill>
            </a:endParaRPr>
          </a:p>
        </p:txBody>
      </p:sp>
      <p:pic>
        <p:nvPicPr>
          <p:cNvPr id="7" name="圖片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16" y="1271895"/>
            <a:ext cx="3801134" cy="28014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6363114" y="781941"/>
            <a:ext cx="34013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500" dirty="0">
                <a:solidFill>
                  <a:schemeClr val="bg1"/>
                </a:solidFill>
              </a:rPr>
              <a:t>2018</a:t>
            </a:r>
            <a:r>
              <a:rPr lang="zh-TW" altLang="en-US" sz="1500" dirty="0">
                <a:solidFill>
                  <a:schemeClr val="bg1"/>
                </a:solidFill>
              </a:rPr>
              <a:t>年</a:t>
            </a:r>
            <a:r>
              <a:rPr lang="en-US" altLang="zh-TW" sz="1500" dirty="0">
                <a:solidFill>
                  <a:schemeClr val="bg1"/>
                </a:solidFill>
              </a:rPr>
              <a:t>6</a:t>
            </a:r>
            <a:r>
              <a:rPr lang="zh-TW" altLang="en-US" sz="1500" dirty="0">
                <a:solidFill>
                  <a:schemeClr val="bg1"/>
                </a:solidFill>
              </a:rPr>
              <a:t>月學校引進的雷射雕刻機</a:t>
            </a:r>
            <a:endParaRPr lang="zh-TW" altLang="en-US" sz="1500" b="1" dirty="0">
              <a:solidFill>
                <a:schemeClr val="bg1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043" y="1480961"/>
            <a:ext cx="3429131" cy="194517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6551" y="3748057"/>
            <a:ext cx="4611118" cy="256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0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63326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sp>
        <p:nvSpPr>
          <p:cNvPr id="13" name="圓角化對角線角落矩形 12"/>
          <p:cNvSpPr/>
          <p:nvPr/>
        </p:nvSpPr>
        <p:spPr>
          <a:xfrm>
            <a:off x="175825" y="366685"/>
            <a:ext cx="3810058" cy="654243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平衡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鷹</a:t>
            </a:r>
          </a:p>
          <a:p>
            <a:endParaRPr lang="en-US" altLang="zh-TW" dirty="0"/>
          </a:p>
        </p:txBody>
      </p:sp>
      <p:sp>
        <p:nvSpPr>
          <p:cNvPr id="6" name="矩形 5"/>
          <p:cNvSpPr/>
          <p:nvPr/>
        </p:nvSpPr>
        <p:spPr>
          <a:xfrm>
            <a:off x="108856" y="1076589"/>
            <a:ext cx="1159056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簡介</a:t>
            </a:r>
            <a:r>
              <a:rPr lang="zh-TW" altLang="en-US" sz="36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：外型似如展翅飛翔的老鷹，其探討質量中心和闡釋對稱力矩使能維持物體穩定平衡。</a:t>
            </a:r>
            <a:r>
              <a:rPr lang="zh-TW" altLang="en-US" sz="4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4400" dirty="0" smtClean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856" y="2197327"/>
            <a:ext cx="11443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演示方法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：以平衡鷹尖尖的鳥喙</a:t>
            </a: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鳥嘴</a:t>
            </a:r>
            <a:r>
              <a:rPr lang="en-US" altLang="zh-TW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作為支撐點，就能使之穩定平衡。</a:t>
            </a:r>
            <a:r>
              <a:rPr lang="zh-TW" altLang="en-US" dirty="0">
                <a:latin typeface="華康魏碑體(P)" panose="03000700000000000000" pitchFamily="66" charset="-120"/>
                <a:ea typeface="華康魏碑體(P)" panose="03000700000000000000" pitchFamily="66" charset="-120"/>
              </a:rPr>
              <a:t/>
            </a:r>
            <a:br>
              <a:rPr lang="zh-TW" altLang="en-US" dirty="0">
                <a:latin typeface="華康魏碑體(P)" panose="03000700000000000000" pitchFamily="66" charset="-120"/>
                <a:ea typeface="華康魏碑體(P)" panose="03000700000000000000" pitchFamily="66" charset="-120"/>
              </a:rPr>
            </a:br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6" y="3401209"/>
            <a:ext cx="3929064" cy="278836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82" y="3401207"/>
            <a:ext cx="4768384" cy="277668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883" y="3401208"/>
            <a:ext cx="3404150" cy="278836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6341"/>
            <a:ext cx="3505200" cy="99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1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0" y="500991"/>
            <a:ext cx="3938976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20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自走暴龍</a:t>
            </a:r>
          </a:p>
          <a:p>
            <a:endParaRPr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1840182"/>
            <a:ext cx="550461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932" y="1728386"/>
            <a:ext cx="550461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043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0" y="0"/>
            <a:ext cx="12034157" cy="685800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800600" y="482473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/>
              <a:t>報告老師 林明志</a:t>
            </a:r>
            <a:endParaRPr lang="zh-TW" altLang="en-US" sz="36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" y="5811441"/>
            <a:ext cx="3505200" cy="997320"/>
          </a:xfrm>
          <a:prstGeom prst="rect">
            <a:avLst/>
          </a:prstGeom>
        </p:spPr>
      </p:pic>
      <p:sp>
        <p:nvSpPr>
          <p:cNvPr id="13" name="圓角化對角線角落矩形 12"/>
          <p:cNvSpPr/>
          <p:nvPr/>
        </p:nvSpPr>
        <p:spPr>
          <a:xfrm>
            <a:off x="167661" y="127067"/>
            <a:ext cx="3783854" cy="838200"/>
          </a:xfrm>
          <a:prstGeom prst="round2Diag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火箭陀螺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33" y="1092334"/>
            <a:ext cx="3638454" cy="362266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675" y="1164045"/>
            <a:ext cx="3249532" cy="355095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8124" y="1092334"/>
            <a:ext cx="2713164" cy="35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切割線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1442</TotalTime>
  <Words>506</Words>
  <Application>Microsoft Office PowerPoint</Application>
  <PresentationFormat>寬螢幕</PresentationFormat>
  <Paragraphs>59</Paragraphs>
  <Slides>17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6" baseType="lpstr">
      <vt:lpstr>華康魏碑體</vt:lpstr>
      <vt:lpstr>華康魏碑體(P)</vt:lpstr>
      <vt:lpstr>微軟正黑體</vt:lpstr>
      <vt:lpstr>新細明體</vt:lpstr>
      <vt:lpstr>標楷體</vt:lpstr>
      <vt:lpstr>Calibri</vt:lpstr>
      <vt:lpstr>Century Gothic</vt:lpstr>
      <vt:lpstr>Wingdings 3</vt:lpstr>
      <vt:lpstr>切割線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STEM課程 LEGO EV3   樂高機器人 </dc:title>
  <dc:creator>dawn7993@gmail.com</dc:creator>
  <cp:lastModifiedBy>User</cp:lastModifiedBy>
  <cp:revision>187</cp:revision>
  <dcterms:created xsi:type="dcterms:W3CDTF">2019-11-02T12:22:35Z</dcterms:created>
  <dcterms:modified xsi:type="dcterms:W3CDTF">2025-08-24T01:50:43Z</dcterms:modified>
</cp:coreProperties>
</file>