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5"/>
  </p:notesMasterIdLst>
  <p:sldIdLst>
    <p:sldId id="257" r:id="rId2"/>
    <p:sldId id="260" r:id="rId3"/>
    <p:sldId id="272" r:id="rId4"/>
    <p:sldId id="262" r:id="rId5"/>
    <p:sldId id="274" r:id="rId6"/>
    <p:sldId id="275" r:id="rId7"/>
    <p:sldId id="276" r:id="rId8"/>
    <p:sldId id="277" r:id="rId9"/>
    <p:sldId id="265" r:id="rId10"/>
    <p:sldId id="273" r:id="rId11"/>
    <p:sldId id="263" r:id="rId12"/>
    <p:sldId id="264" r:id="rId13"/>
    <p:sldId id="278" r:id="rId14"/>
  </p:sldIdLst>
  <p:sldSz cx="12192000" cy="6858000"/>
  <p:notesSz cx="6858000" cy="9144000"/>
  <p:embeddedFontLst>
    <p:embeddedFont>
      <p:font typeface="漢儀新蒂青松小楷" panose="02000500000000000000" pitchFamily="2" charset="-120"/>
      <p:regular r:id="rId16"/>
    </p:embeddedFont>
    <p:embeddedFont>
      <p:font typeface="Calibri Light" panose="020F0302020204030204" pitchFamily="34" charset="0"/>
      <p:regular r:id="rId17"/>
      <p:italic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</p:embeddedFont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847D"/>
    <a:srgbClr val="1D4677"/>
    <a:srgbClr val="A1A2EB"/>
    <a:srgbClr val="EF76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78" y="-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78388E-1F1A-4B9B-9C93-C2492C35B844}" type="datetimeFigureOut">
              <a:rPr lang="zh-TW" altLang="en-US" smtClean="0"/>
              <a:t>2023/3/8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B6AC9B-FC18-4D73-B182-2E3B9143A3C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970588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7D3D76-8748-43E7-921F-3DC1B5B43AF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65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5793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格致心</a:t>
            </a:r>
            <a:r>
              <a:rPr lang="en-US" altLang="zh-TW" dirty="0" smtClean="0"/>
              <a:t>9</a:t>
            </a:r>
            <a:r>
              <a:rPr lang="zh-TW" altLang="en-US" dirty="0" smtClean="0"/>
              <a:t>月底發布辦法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0174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1538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9214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4456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格致心</a:t>
            </a:r>
            <a:r>
              <a:rPr lang="en-US" altLang="zh-TW" dirty="0" smtClean="0"/>
              <a:t>9</a:t>
            </a:r>
            <a:r>
              <a:rPr lang="zh-TW" altLang="en-US" dirty="0" smtClean="0"/>
              <a:t>月底發布辦法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1600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1928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格致心</a:t>
            </a:r>
            <a:r>
              <a:rPr lang="en-US" altLang="zh-TW" dirty="0" smtClean="0"/>
              <a:t>9</a:t>
            </a:r>
            <a:r>
              <a:rPr lang="zh-TW" altLang="en-US" dirty="0" smtClean="0"/>
              <a:t>月底發布辦法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4219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3531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格致心</a:t>
            </a:r>
            <a:r>
              <a:rPr lang="en-US" altLang="zh-TW" dirty="0" smtClean="0"/>
              <a:t>9</a:t>
            </a:r>
            <a:r>
              <a:rPr lang="zh-TW" altLang="en-US" dirty="0" smtClean="0"/>
              <a:t>月底發布辦法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0719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501DC-DB99-48BA-BEB7-1276DEFEAF91}" type="datetimeFigureOut">
              <a:rPr lang="zh-TW" altLang="en-US" smtClean="0"/>
              <a:t>2023/3/8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0782-04D5-46BC-8F66-A461AAEBDB9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47747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501DC-DB99-48BA-BEB7-1276DEFEAF91}" type="datetimeFigureOut">
              <a:rPr lang="zh-TW" altLang="en-US" smtClean="0"/>
              <a:t>2023/3/8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0782-04D5-46BC-8F66-A461AAEBDB9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96585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501DC-DB99-48BA-BEB7-1276DEFEAF91}" type="datetimeFigureOut">
              <a:rPr lang="zh-TW" altLang="en-US" smtClean="0"/>
              <a:t>2023/3/8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0782-04D5-46BC-8F66-A461AAEBDB9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64935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821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501DC-DB99-48BA-BEB7-1276DEFEAF91}" type="datetimeFigureOut">
              <a:rPr lang="zh-TW" altLang="en-US" smtClean="0"/>
              <a:t>2023/3/8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0782-04D5-46BC-8F66-A461AAEBDB9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21818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501DC-DB99-48BA-BEB7-1276DEFEAF91}" type="datetimeFigureOut">
              <a:rPr lang="zh-TW" altLang="en-US" smtClean="0"/>
              <a:t>2023/3/8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0782-04D5-46BC-8F66-A461AAEBDB9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51905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501DC-DB99-48BA-BEB7-1276DEFEAF91}" type="datetimeFigureOut">
              <a:rPr lang="zh-TW" altLang="en-US" smtClean="0"/>
              <a:t>2023/3/8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0782-04D5-46BC-8F66-A461AAEBDB9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30344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501DC-DB99-48BA-BEB7-1276DEFEAF91}" type="datetimeFigureOut">
              <a:rPr lang="zh-TW" altLang="en-US" smtClean="0"/>
              <a:t>2023/3/8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0782-04D5-46BC-8F66-A461AAEBDB9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69462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501DC-DB99-48BA-BEB7-1276DEFEAF91}" type="datetimeFigureOut">
              <a:rPr lang="zh-TW" altLang="en-US" smtClean="0"/>
              <a:t>2023/3/8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0782-04D5-46BC-8F66-A461AAEBDB9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57691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501DC-DB99-48BA-BEB7-1276DEFEAF91}" type="datetimeFigureOut">
              <a:rPr lang="zh-TW" altLang="en-US" smtClean="0"/>
              <a:t>2023/3/8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0782-04D5-46BC-8F66-A461AAEBDB9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5557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501DC-DB99-48BA-BEB7-1276DEFEAF91}" type="datetimeFigureOut">
              <a:rPr lang="zh-TW" altLang="en-US" smtClean="0"/>
              <a:t>2023/3/8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0782-04D5-46BC-8F66-A461AAEBDB9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94717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501DC-DB99-48BA-BEB7-1276DEFEAF91}" type="datetimeFigureOut">
              <a:rPr lang="zh-TW" altLang="en-US" smtClean="0"/>
              <a:t>2023/3/8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0782-04D5-46BC-8F66-A461AAEBDB9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42055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2501DC-DB99-48BA-BEB7-1276DEFEAF91}" type="datetimeFigureOut">
              <a:rPr lang="zh-TW" altLang="en-US" smtClean="0"/>
              <a:t>2023/3/8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030782-04D5-46BC-8F66-A461AAEBDB9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83323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2192000" y="93726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498744" y="1247233"/>
            <a:ext cx="743427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8000"/>
              </a:lnSpc>
            </a:pPr>
            <a:r>
              <a:rPr lang="zh-TW" altLang="en-US" sz="6600" b="1" dirty="0">
                <a:solidFill>
                  <a:schemeClr val="bg2">
                    <a:lumMod val="25000"/>
                  </a:schemeClr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新北市私立格致中學</a:t>
            </a:r>
            <a:endParaRPr lang="en-US" altLang="zh-TW" sz="6600" b="1" dirty="0">
              <a:solidFill>
                <a:schemeClr val="bg2">
                  <a:lumMod val="25000"/>
                </a:schemeClr>
              </a:solidFill>
              <a:latin typeface="漢儀新蒂青松小楷" panose="02000500000000000000" pitchFamily="2" charset="-120"/>
              <a:ea typeface="漢儀新蒂青松小楷" panose="02000500000000000000" pitchFamily="2" charset="-120"/>
            </a:endParaRPr>
          </a:p>
          <a:p>
            <a:pPr algn="ctr">
              <a:lnSpc>
                <a:spcPts val="8000"/>
              </a:lnSpc>
            </a:pPr>
            <a:r>
              <a:rPr lang="en-US" altLang="zh-TW" sz="6600" b="1" dirty="0" smtClean="0">
                <a:solidFill>
                  <a:schemeClr val="bg2">
                    <a:lumMod val="25000"/>
                  </a:schemeClr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111</a:t>
            </a:r>
            <a:r>
              <a:rPr lang="zh-TW" altLang="en-US" sz="6600" b="1" dirty="0" smtClean="0">
                <a:solidFill>
                  <a:schemeClr val="bg2">
                    <a:lumMod val="25000"/>
                  </a:schemeClr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學年</a:t>
            </a:r>
            <a:r>
              <a:rPr lang="zh-TW" altLang="en-US" sz="6600" b="1" dirty="0">
                <a:solidFill>
                  <a:schemeClr val="bg2">
                    <a:lumMod val="25000"/>
                  </a:schemeClr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度</a:t>
            </a:r>
            <a:r>
              <a:rPr lang="zh-TW" altLang="en-US" sz="6600" b="1" dirty="0" smtClean="0">
                <a:solidFill>
                  <a:schemeClr val="bg2">
                    <a:lumMod val="25000"/>
                  </a:schemeClr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第</a:t>
            </a:r>
            <a:r>
              <a:rPr lang="en-US" altLang="zh-TW" sz="6600" b="1" dirty="0">
                <a:solidFill>
                  <a:schemeClr val="bg2">
                    <a:lumMod val="25000"/>
                  </a:schemeClr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2</a:t>
            </a:r>
            <a:r>
              <a:rPr lang="zh-TW" altLang="en-US" sz="6600" b="1" dirty="0" smtClean="0">
                <a:solidFill>
                  <a:schemeClr val="bg2">
                    <a:lumMod val="25000"/>
                  </a:schemeClr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學期</a:t>
            </a:r>
            <a:endParaRPr lang="zh-TW" altLang="en-US" sz="6600" b="1" dirty="0">
              <a:solidFill>
                <a:schemeClr val="bg2">
                  <a:lumMod val="25000"/>
                </a:schemeClr>
              </a:solidFill>
              <a:latin typeface="漢儀新蒂青松小楷" panose="02000500000000000000" pitchFamily="2" charset="-120"/>
              <a:ea typeface="漢儀新蒂青松小楷" panose="02000500000000000000" pitchFamily="2" charset="-120"/>
            </a:endParaRPr>
          </a:p>
          <a:p>
            <a:pPr algn="ctr">
              <a:lnSpc>
                <a:spcPts val="8000"/>
              </a:lnSpc>
            </a:pPr>
            <a:r>
              <a:rPr lang="zh-TW" altLang="en-US" sz="8800" b="1" dirty="0" smtClean="0">
                <a:solidFill>
                  <a:schemeClr val="bg2">
                    <a:lumMod val="25000"/>
                  </a:schemeClr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輔導</a:t>
            </a:r>
            <a:r>
              <a:rPr lang="zh-TW" altLang="en-US" sz="8800" b="1" dirty="0">
                <a:solidFill>
                  <a:schemeClr val="bg2">
                    <a:lumMod val="25000"/>
                  </a:schemeClr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聯合會議</a:t>
            </a:r>
          </a:p>
        </p:txBody>
      </p:sp>
      <p:sp>
        <p:nvSpPr>
          <p:cNvPr id="5" name="文字方塊 4"/>
          <p:cNvSpPr txBox="1"/>
          <p:nvPr/>
        </p:nvSpPr>
        <p:spPr>
          <a:xfrm>
            <a:off x="4953776" y="5559078"/>
            <a:ext cx="25242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3200" b="1" dirty="0" smtClean="0">
                <a:solidFill>
                  <a:srgbClr val="FF0000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112.03.08</a:t>
            </a:r>
            <a:endParaRPr lang="zh-TW" altLang="en-US" sz="3200" b="1" dirty="0">
              <a:solidFill>
                <a:srgbClr val="FF0000"/>
              </a:solidFill>
              <a:latin typeface="漢儀新蒂青松小楷" panose="02000500000000000000" pitchFamily="2" charset="-120"/>
              <a:ea typeface="漢儀新蒂青松小楷" panose="02000500000000000000" pitchFamily="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09042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12192000" y="93726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7" name="文本框 3">
            <a:extLst>
              <a:ext uri="{FF2B5EF4-FFF2-40B4-BE49-F238E27FC236}">
                <a16:creationId xmlns:a16="http://schemas.microsoft.com/office/drawing/2014/main" id="{B83DCE98-7079-400E-8764-E91F6B6CCF3A}"/>
              </a:ext>
            </a:extLst>
          </p:cNvPr>
          <p:cNvSpPr txBox="1"/>
          <p:nvPr/>
        </p:nvSpPr>
        <p:spPr>
          <a:xfrm>
            <a:off x="1513946" y="299735"/>
            <a:ext cx="9448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6600" b="1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111-2</a:t>
            </a:r>
            <a:r>
              <a:rPr lang="zh-TW" altLang="en-US" sz="6600" b="1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學年度家</a:t>
            </a:r>
            <a:r>
              <a:rPr lang="zh-TW" altLang="en-US" sz="6600" b="1" dirty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庭</a:t>
            </a:r>
            <a:r>
              <a:rPr lang="zh-TW" altLang="en-US" sz="6600" b="1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教育</a:t>
            </a:r>
            <a:r>
              <a:rPr lang="zh-TW" altLang="en-US" sz="6600" b="1" dirty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工作內容</a:t>
            </a:r>
            <a:endParaRPr lang="zh-CN" altLang="en-US" sz="6600" b="1" dirty="0">
              <a:solidFill>
                <a:srgbClr val="1D4677"/>
              </a:solidFill>
              <a:latin typeface="漢儀新蒂青松小楷" panose="02000500000000000000" pitchFamily="2" charset="-120"/>
              <a:ea typeface="漢儀新蒂青松小楷" panose="02000500000000000000" pitchFamily="2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6435" y="1407731"/>
            <a:ext cx="1076093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4800" dirty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(</a:t>
            </a:r>
            <a:r>
              <a:rPr lang="zh-TW" altLang="en-US" sz="4800" dirty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一</a:t>
            </a:r>
            <a:r>
              <a:rPr lang="en-US" altLang="zh-TW" sz="48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)</a:t>
            </a:r>
            <a:r>
              <a:rPr lang="zh-TW" altLang="en-US" sz="48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 連結外部資源。</a:t>
            </a:r>
            <a:endParaRPr lang="en-US" altLang="zh-TW" sz="4800" dirty="0" smtClean="0">
              <a:solidFill>
                <a:srgbClr val="1D4677"/>
              </a:solidFill>
              <a:latin typeface="漢儀新蒂青松小楷" panose="02000500000000000000" pitchFamily="2" charset="-120"/>
              <a:ea typeface="漢儀新蒂青松小楷" panose="02000500000000000000" pitchFamily="2" charset="-120"/>
            </a:endParaRPr>
          </a:p>
          <a:p>
            <a:r>
              <a:rPr lang="en-US" altLang="zh-TW" sz="48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(</a:t>
            </a:r>
            <a:r>
              <a:rPr lang="zh-TW" altLang="en-US" sz="48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二</a:t>
            </a:r>
            <a:r>
              <a:rPr lang="en-US" altLang="zh-TW" sz="48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)</a:t>
            </a:r>
            <a:r>
              <a:rPr lang="zh-TW" altLang="en-US" sz="48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 格致心。</a:t>
            </a:r>
            <a:endParaRPr lang="zh-TW" altLang="en-US" sz="4800" dirty="0">
              <a:solidFill>
                <a:srgbClr val="1D4677"/>
              </a:solidFill>
              <a:latin typeface="漢儀新蒂青松小楷" panose="02000500000000000000" pitchFamily="2" charset="-120"/>
              <a:ea typeface="漢儀新蒂青松小楷" panose="02000500000000000000" pitchFamily="2" charset="-120"/>
            </a:endParaRPr>
          </a:p>
          <a:p>
            <a:r>
              <a:rPr lang="en-US" altLang="zh-TW" sz="48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(</a:t>
            </a:r>
            <a:r>
              <a:rPr lang="zh-TW" altLang="en-US" sz="48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三</a:t>
            </a:r>
            <a:r>
              <a:rPr lang="en-US" altLang="zh-TW" sz="48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)</a:t>
            </a:r>
            <a:r>
              <a:rPr lang="zh-TW" altLang="en-US" sz="48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 教師家庭教育專業知能研習。</a:t>
            </a:r>
            <a:endParaRPr lang="en-US" altLang="zh-TW" sz="4800" dirty="0" smtClean="0">
              <a:solidFill>
                <a:srgbClr val="1D4677"/>
              </a:solidFill>
              <a:latin typeface="漢儀新蒂青松小楷" panose="02000500000000000000" pitchFamily="2" charset="-120"/>
              <a:ea typeface="漢儀新蒂青松小楷" panose="02000500000000000000" pitchFamily="2" charset="-120"/>
            </a:endParaRPr>
          </a:p>
          <a:p>
            <a:r>
              <a:rPr lang="en-US" altLang="zh-TW" sz="48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(</a:t>
            </a:r>
            <a:r>
              <a:rPr lang="zh-TW" altLang="en-US" sz="4800" dirty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四</a:t>
            </a:r>
            <a:r>
              <a:rPr lang="en-US" altLang="zh-TW" sz="48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)</a:t>
            </a:r>
            <a:r>
              <a:rPr lang="zh-TW" altLang="en-US" sz="48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 高風險家庭及家暴事件通報輔導。</a:t>
            </a:r>
            <a:endParaRPr lang="en-US" altLang="zh-TW" sz="4800" dirty="0" smtClean="0">
              <a:solidFill>
                <a:srgbClr val="1D4677"/>
              </a:solidFill>
              <a:latin typeface="漢儀新蒂青松小楷" panose="02000500000000000000" pitchFamily="2" charset="-120"/>
              <a:ea typeface="漢儀新蒂青松小楷" panose="02000500000000000000" pitchFamily="2" charset="-120"/>
            </a:endParaRPr>
          </a:p>
          <a:p>
            <a:r>
              <a:rPr lang="en-US" altLang="zh-TW" sz="48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(</a:t>
            </a:r>
            <a:r>
              <a:rPr lang="zh-TW" altLang="en-US" sz="48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五</a:t>
            </a:r>
            <a:r>
              <a:rPr lang="en-US" altLang="zh-TW" sz="48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)</a:t>
            </a:r>
            <a:r>
              <a:rPr lang="zh-TW" altLang="en-US" sz="48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 輔導</a:t>
            </a:r>
            <a:r>
              <a:rPr lang="zh-TW" altLang="en-US" sz="4800" dirty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中心網頁：家庭教育專區</a:t>
            </a:r>
            <a:r>
              <a:rPr lang="zh-TW" altLang="en-US" sz="48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。</a:t>
            </a:r>
            <a:endParaRPr lang="en-US" altLang="zh-TW" sz="4800" dirty="0" smtClean="0">
              <a:solidFill>
                <a:srgbClr val="1D4677"/>
              </a:solidFill>
              <a:latin typeface="漢儀新蒂青松小楷" panose="02000500000000000000" pitchFamily="2" charset="-120"/>
              <a:ea typeface="漢儀新蒂青松小楷" panose="02000500000000000000" pitchFamily="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74988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燕尾形 26"/>
          <p:cNvSpPr/>
          <p:nvPr/>
        </p:nvSpPr>
        <p:spPr>
          <a:xfrm>
            <a:off x="10775632" y="5692616"/>
            <a:ext cx="192021" cy="192021"/>
          </a:xfrm>
          <a:prstGeom prst="chevron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2192000" y="93726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15" name="文本框 2">
            <a:extLst>
              <a:ext uri="{FF2B5EF4-FFF2-40B4-BE49-F238E27FC236}">
                <a16:creationId xmlns:a16="http://schemas.microsoft.com/office/drawing/2014/main" id="{8B9A66C8-1F95-4801-B452-2644098FB15F}"/>
              </a:ext>
            </a:extLst>
          </p:cNvPr>
          <p:cNvSpPr txBox="1"/>
          <p:nvPr/>
        </p:nvSpPr>
        <p:spPr>
          <a:xfrm>
            <a:off x="1550151" y="2951055"/>
            <a:ext cx="96052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TW"/>
            </a:defPPr>
            <a:lvl1pPr algn="ctr">
              <a:defRPr sz="4800" b="1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defRPr>
            </a:lvl1pPr>
          </a:lstStyle>
          <a:p>
            <a:r>
              <a:rPr lang="zh-TW" altLang="en-US" sz="8800" dirty="0"/>
              <a:t>生命教育工作委員會議</a:t>
            </a:r>
          </a:p>
        </p:txBody>
      </p:sp>
      <p:sp>
        <p:nvSpPr>
          <p:cNvPr id="17" name="文字方塊 16"/>
          <p:cNvSpPr txBox="1"/>
          <p:nvPr/>
        </p:nvSpPr>
        <p:spPr>
          <a:xfrm>
            <a:off x="1550151" y="1381395"/>
            <a:ext cx="92254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TW"/>
            </a:defPPr>
            <a:lvl1pPr algn="ctr">
              <a:defRPr sz="4800" b="1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defRPr>
            </a:lvl1pPr>
          </a:lstStyle>
          <a:p>
            <a:r>
              <a:rPr lang="zh-TW" altLang="en-US" dirty="0"/>
              <a:t>新北市私立格致中學</a:t>
            </a:r>
            <a:endParaRPr lang="en-US" altLang="zh-TW" dirty="0"/>
          </a:p>
          <a:p>
            <a:r>
              <a:rPr lang="en-US" altLang="zh-TW" dirty="0" smtClean="0"/>
              <a:t>111</a:t>
            </a:r>
            <a:r>
              <a:rPr lang="zh-TW" altLang="en-US" dirty="0" smtClean="0"/>
              <a:t>學年</a:t>
            </a:r>
            <a:r>
              <a:rPr lang="zh-TW" altLang="en-US" dirty="0"/>
              <a:t>度</a:t>
            </a:r>
            <a:r>
              <a:rPr lang="zh-TW" altLang="en-US" dirty="0" smtClean="0"/>
              <a:t>第</a:t>
            </a:r>
            <a:r>
              <a:rPr lang="en-US" altLang="zh-TW" dirty="0"/>
              <a:t>2</a:t>
            </a:r>
            <a:r>
              <a:rPr lang="zh-TW" altLang="en-US" dirty="0" smtClean="0"/>
              <a:t>學期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36332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12192000" y="93726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5" name="文本框 3">
            <a:extLst>
              <a:ext uri="{FF2B5EF4-FFF2-40B4-BE49-F238E27FC236}">
                <a16:creationId xmlns:a16="http://schemas.microsoft.com/office/drawing/2014/main" id="{B83DCE98-7079-400E-8764-E91F6B6CCF3A}"/>
              </a:ext>
            </a:extLst>
          </p:cNvPr>
          <p:cNvSpPr txBox="1"/>
          <p:nvPr/>
        </p:nvSpPr>
        <p:spPr>
          <a:xfrm>
            <a:off x="1596227" y="454927"/>
            <a:ext cx="9448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6000" b="1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111-2</a:t>
            </a:r>
            <a:r>
              <a:rPr lang="zh-TW" altLang="en-US" sz="6000" b="1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學年</a:t>
            </a:r>
            <a:r>
              <a:rPr lang="zh-TW" altLang="en-US" sz="6000" b="1" dirty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度生命教育工作內容</a:t>
            </a:r>
            <a:endParaRPr lang="zh-CN" altLang="en-US" sz="6000" b="1" dirty="0">
              <a:solidFill>
                <a:srgbClr val="1D4677"/>
              </a:solidFill>
              <a:latin typeface="漢儀新蒂青松小楷" panose="02000500000000000000" pitchFamily="2" charset="-120"/>
              <a:ea typeface="漢儀新蒂青松小楷" panose="02000500000000000000" pitchFamily="2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71710" y="1470590"/>
            <a:ext cx="1168206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4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(</a:t>
            </a:r>
            <a:r>
              <a:rPr lang="zh-TW" altLang="en-US" sz="44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一</a:t>
            </a:r>
            <a:r>
              <a:rPr lang="en-US" altLang="zh-TW" sz="44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)</a:t>
            </a:r>
            <a:r>
              <a:rPr lang="zh-TW" altLang="en-US" sz="44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認</a:t>
            </a:r>
            <a:r>
              <a:rPr lang="zh-TW" altLang="en-US" sz="4400" dirty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輔</a:t>
            </a:r>
            <a:r>
              <a:rPr lang="zh-TW" altLang="en-US" sz="44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制度：共</a:t>
            </a:r>
            <a:r>
              <a:rPr lang="en-US" altLang="zh-TW" sz="44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17</a:t>
            </a:r>
            <a:r>
              <a:rPr lang="zh-TW" altLang="en-US" sz="44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位教師，本學期將召開</a:t>
            </a:r>
            <a:r>
              <a:rPr lang="en-US" altLang="zh-TW" sz="44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4</a:t>
            </a:r>
            <a:r>
              <a:rPr lang="zh-TW" altLang="en-US" sz="44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次會議。</a:t>
            </a:r>
            <a:endParaRPr lang="en-US" altLang="zh-TW" sz="4400" dirty="0" smtClean="0">
              <a:solidFill>
                <a:srgbClr val="1D4677"/>
              </a:solidFill>
              <a:latin typeface="漢儀新蒂青松小楷" panose="02000500000000000000" pitchFamily="2" charset="-120"/>
              <a:ea typeface="漢儀新蒂青松小楷" panose="02000500000000000000" pitchFamily="2" charset="-120"/>
            </a:endParaRPr>
          </a:p>
          <a:p>
            <a:r>
              <a:rPr lang="en-US" altLang="zh-TW" sz="44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(</a:t>
            </a:r>
            <a:r>
              <a:rPr lang="zh-TW" altLang="en-US" sz="44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二</a:t>
            </a:r>
            <a:r>
              <a:rPr lang="en-US" altLang="zh-TW" sz="44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)</a:t>
            </a:r>
            <a:r>
              <a:rPr lang="zh-TW" altLang="en-US" sz="44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生命</a:t>
            </a:r>
            <a:r>
              <a:rPr lang="zh-TW" altLang="en-US" sz="4400" dirty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教育</a:t>
            </a:r>
            <a:r>
              <a:rPr lang="zh-TW" altLang="en-US" sz="44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講座：</a:t>
            </a:r>
            <a:r>
              <a:rPr lang="zh-TW" altLang="en-US" sz="4400" dirty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生命教育</a:t>
            </a:r>
            <a:r>
              <a:rPr lang="zh-TW" altLang="en-US" sz="44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十堂課</a:t>
            </a:r>
            <a:r>
              <a:rPr lang="en-US" altLang="zh-TW" sz="4400" dirty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3</a:t>
            </a:r>
            <a:r>
              <a:rPr lang="zh-TW" altLang="en-US" sz="44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堂</a:t>
            </a:r>
            <a:endParaRPr lang="en-US" altLang="zh-TW" sz="4400" dirty="0" smtClean="0">
              <a:solidFill>
                <a:srgbClr val="1D4677"/>
              </a:solidFill>
              <a:latin typeface="漢儀新蒂青松小楷" panose="02000500000000000000" pitchFamily="2" charset="-120"/>
              <a:ea typeface="漢儀新蒂青松小楷" panose="02000500000000000000" pitchFamily="2" charset="-120"/>
            </a:endParaRPr>
          </a:p>
          <a:p>
            <a:r>
              <a:rPr lang="en-US" altLang="zh-TW" sz="44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(</a:t>
            </a:r>
            <a:r>
              <a:rPr lang="zh-TW" altLang="en-US" sz="44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三</a:t>
            </a:r>
            <a:r>
              <a:rPr lang="en-US" altLang="zh-TW" sz="44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)</a:t>
            </a:r>
            <a:r>
              <a:rPr lang="zh-TW" altLang="en-US" sz="44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持續連結校外相關資源。</a:t>
            </a:r>
            <a:endParaRPr lang="en-US" altLang="zh-TW" sz="4400" dirty="0" smtClean="0">
              <a:solidFill>
                <a:srgbClr val="1D4677"/>
              </a:solidFill>
              <a:latin typeface="漢儀新蒂青松小楷" panose="02000500000000000000" pitchFamily="2" charset="-120"/>
              <a:ea typeface="漢儀新蒂青松小楷" panose="02000500000000000000" pitchFamily="2" charset="-120"/>
            </a:endParaRPr>
          </a:p>
          <a:p>
            <a:r>
              <a:rPr lang="en-US" altLang="zh-TW" sz="44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(</a:t>
            </a:r>
            <a:r>
              <a:rPr lang="zh-TW" altLang="en-US" sz="44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四</a:t>
            </a:r>
            <a:r>
              <a:rPr lang="en-US" altLang="zh-TW" sz="44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)</a:t>
            </a:r>
            <a:r>
              <a:rPr lang="zh-TW" altLang="en-US" sz="44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自</a:t>
            </a:r>
            <a:r>
              <a:rPr lang="zh-TW" altLang="en-US" sz="4400" dirty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傷通報</a:t>
            </a:r>
            <a:r>
              <a:rPr lang="zh-TW" altLang="en-US" sz="44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：相關</a:t>
            </a:r>
            <a:r>
              <a:rPr lang="zh-TW" altLang="en-US" sz="4400" dirty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後續</a:t>
            </a:r>
            <a:r>
              <a:rPr lang="zh-TW" altLang="en-US" sz="44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輔導。</a:t>
            </a:r>
            <a:endParaRPr lang="en-US" altLang="zh-TW" sz="4400" dirty="0" smtClean="0">
              <a:solidFill>
                <a:srgbClr val="1D4677"/>
              </a:solidFill>
              <a:latin typeface="漢儀新蒂青松小楷" panose="02000500000000000000" pitchFamily="2" charset="-120"/>
              <a:ea typeface="漢儀新蒂青松小楷" panose="02000500000000000000" pitchFamily="2" charset="-120"/>
            </a:endParaRPr>
          </a:p>
          <a:p>
            <a:r>
              <a:rPr lang="en-US" altLang="zh-TW" sz="44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(</a:t>
            </a:r>
            <a:r>
              <a:rPr lang="zh-TW" altLang="en-US" sz="44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五</a:t>
            </a:r>
            <a:r>
              <a:rPr lang="en-US" altLang="zh-TW" sz="44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)</a:t>
            </a:r>
            <a:r>
              <a:rPr lang="zh-TW" altLang="en-US" sz="44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格致心。</a:t>
            </a:r>
            <a:endParaRPr lang="en-US" altLang="zh-TW" sz="4400" dirty="0" smtClean="0">
              <a:solidFill>
                <a:srgbClr val="1D4677"/>
              </a:solidFill>
              <a:latin typeface="漢儀新蒂青松小楷" panose="02000500000000000000" pitchFamily="2" charset="-120"/>
              <a:ea typeface="漢儀新蒂青松小楷" panose="02000500000000000000" pitchFamily="2" charset="-120"/>
            </a:endParaRPr>
          </a:p>
          <a:p>
            <a:r>
              <a:rPr lang="en-US" altLang="zh-TW" sz="44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(</a:t>
            </a:r>
            <a:r>
              <a:rPr lang="zh-TW" altLang="en-US" sz="44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六</a:t>
            </a:r>
            <a:r>
              <a:rPr lang="en-US" altLang="zh-TW" sz="44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)</a:t>
            </a:r>
            <a:r>
              <a:rPr lang="zh-TW" altLang="en-US" sz="44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議題融入課程。</a:t>
            </a:r>
            <a:endParaRPr lang="en-US" altLang="zh-TW" sz="4400" dirty="0" smtClean="0">
              <a:solidFill>
                <a:srgbClr val="1D4677"/>
              </a:solidFill>
              <a:latin typeface="漢儀新蒂青松小楷" panose="02000500000000000000" pitchFamily="2" charset="-120"/>
              <a:ea typeface="漢儀新蒂青松小楷" panose="02000500000000000000" pitchFamily="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27960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方塊 2"/>
          <p:cNvSpPr txBox="1"/>
          <p:nvPr/>
        </p:nvSpPr>
        <p:spPr>
          <a:xfrm>
            <a:off x="5816010" y="2243470"/>
            <a:ext cx="523121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6600" b="1" dirty="0" smtClean="0">
                <a:solidFill>
                  <a:srgbClr val="39847D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Thanks </a:t>
            </a:r>
            <a:endParaRPr lang="zh-TW" altLang="en-US" sz="16600" b="1" dirty="0">
              <a:solidFill>
                <a:srgbClr val="39847D"/>
              </a:solidFill>
              <a:latin typeface="漢儀新蒂青松小楷" panose="02000500000000000000" pitchFamily="2" charset="-120"/>
              <a:ea typeface="漢儀新蒂青松小楷" panose="02000500000000000000" pitchFamily="2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3711" y="584791"/>
            <a:ext cx="1687033" cy="3163187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2523" y="1757916"/>
            <a:ext cx="28289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65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12192000" y="93726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15" name="文本框 2">
            <a:extLst>
              <a:ext uri="{FF2B5EF4-FFF2-40B4-BE49-F238E27FC236}">
                <a16:creationId xmlns:a16="http://schemas.microsoft.com/office/drawing/2014/main" id="{8B9A66C8-1F95-4801-B452-2644098FB15F}"/>
              </a:ext>
            </a:extLst>
          </p:cNvPr>
          <p:cNvSpPr txBox="1"/>
          <p:nvPr/>
        </p:nvSpPr>
        <p:spPr>
          <a:xfrm>
            <a:off x="2029051" y="2887260"/>
            <a:ext cx="854612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8800" b="1" dirty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輔導</a:t>
            </a:r>
            <a:r>
              <a:rPr lang="zh-TW" altLang="en-US" sz="8800" b="1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工作委員</a:t>
            </a:r>
            <a:r>
              <a:rPr lang="zh-TW" altLang="en-US" sz="8800" b="1" dirty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會議</a:t>
            </a:r>
          </a:p>
        </p:txBody>
      </p:sp>
      <p:sp>
        <p:nvSpPr>
          <p:cNvPr id="17" name="文字方塊 16"/>
          <p:cNvSpPr txBox="1"/>
          <p:nvPr/>
        </p:nvSpPr>
        <p:spPr>
          <a:xfrm>
            <a:off x="1497305" y="1151313"/>
            <a:ext cx="92254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4800" b="1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新北市私立格致中學</a:t>
            </a:r>
            <a:endParaRPr lang="en-US" altLang="zh-TW" sz="4800" b="1" dirty="0" smtClean="0">
              <a:solidFill>
                <a:srgbClr val="1D4677"/>
              </a:solidFill>
              <a:latin typeface="漢儀新蒂青松小楷" panose="02000500000000000000" pitchFamily="2" charset="-120"/>
              <a:ea typeface="漢儀新蒂青松小楷" panose="02000500000000000000" pitchFamily="2" charset="-120"/>
            </a:endParaRPr>
          </a:p>
          <a:p>
            <a:pPr algn="ctr"/>
            <a:r>
              <a:rPr lang="en-US" altLang="zh-TW" sz="4800" b="1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111</a:t>
            </a:r>
            <a:r>
              <a:rPr lang="zh-TW" altLang="en-US" sz="4800" b="1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學年度第</a:t>
            </a:r>
            <a:r>
              <a:rPr lang="en-US" altLang="zh-TW" sz="4800" b="1" dirty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2</a:t>
            </a:r>
            <a:r>
              <a:rPr lang="zh-TW" altLang="en-US" sz="4800" b="1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學期</a:t>
            </a:r>
            <a:endParaRPr lang="zh-TW" altLang="en-US" sz="4800" b="1" dirty="0">
              <a:solidFill>
                <a:srgbClr val="1D4677"/>
              </a:solidFill>
              <a:latin typeface="漢儀新蒂青松小楷" panose="02000500000000000000" pitchFamily="2" charset="-120"/>
              <a:ea typeface="漢儀新蒂青松小楷" panose="02000500000000000000" pitchFamily="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010225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/>
          <a:srcRect t="24049" b="5237"/>
          <a:stretch/>
        </p:blipFill>
        <p:spPr>
          <a:xfrm>
            <a:off x="2012450" y="1558285"/>
            <a:ext cx="8383594" cy="5119928"/>
          </a:xfrm>
          <a:prstGeom prst="rect">
            <a:avLst/>
          </a:prstGeom>
        </p:spPr>
      </p:pic>
      <p:sp>
        <p:nvSpPr>
          <p:cNvPr id="3" name="文字方塊 2"/>
          <p:cNvSpPr txBox="1"/>
          <p:nvPr/>
        </p:nvSpPr>
        <p:spPr>
          <a:xfrm>
            <a:off x="2007679" y="153637"/>
            <a:ext cx="81153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7200" b="1" dirty="0" smtClean="0"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落實輔導三級預防工作</a:t>
            </a:r>
            <a:endParaRPr lang="zh-TW" altLang="en-US" sz="7200" b="1" dirty="0">
              <a:latin typeface="漢儀新蒂青松小楷" panose="02000500000000000000" pitchFamily="2" charset="-120"/>
              <a:ea typeface="漢儀新蒂青松小楷" panose="02000500000000000000" pitchFamily="2" charset="-120"/>
            </a:endParaRPr>
          </a:p>
        </p:txBody>
      </p:sp>
      <p:sp>
        <p:nvSpPr>
          <p:cNvPr id="6" name="橢圓形圖說文字 5"/>
          <p:cNvSpPr/>
          <p:nvPr/>
        </p:nvSpPr>
        <p:spPr>
          <a:xfrm>
            <a:off x="8565842" y="1292472"/>
            <a:ext cx="3427684" cy="2713526"/>
          </a:xfrm>
          <a:prstGeom prst="wedgeEllipseCallout">
            <a:avLst>
              <a:gd name="adj1" fmla="val -67673"/>
              <a:gd name="adj2" fmla="val 38280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晤談輔導、</a:t>
            </a:r>
            <a:endParaRPr lang="en-US" altLang="zh-TW" sz="4000" dirty="0" smtClean="0">
              <a:solidFill>
                <a:srgbClr val="1D4677"/>
              </a:solidFill>
              <a:latin typeface="漢儀新蒂青松小楷" panose="02000500000000000000" pitchFamily="2" charset="-120"/>
              <a:ea typeface="漢儀新蒂青松小楷" panose="02000500000000000000" pitchFamily="2" charset="-120"/>
            </a:endParaRPr>
          </a:p>
          <a:p>
            <a:pPr algn="ctr"/>
            <a:r>
              <a:rPr lang="zh-TW" altLang="en-US" sz="40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個案會議、</a:t>
            </a:r>
            <a:endParaRPr lang="en-US" altLang="zh-TW" sz="4000" dirty="0" smtClean="0">
              <a:solidFill>
                <a:srgbClr val="1D4677"/>
              </a:solidFill>
              <a:latin typeface="漢儀新蒂青松小楷" panose="02000500000000000000" pitchFamily="2" charset="-120"/>
              <a:ea typeface="漢儀新蒂青松小楷" panose="02000500000000000000" pitchFamily="2" charset="-120"/>
            </a:endParaRPr>
          </a:p>
          <a:p>
            <a:pPr algn="ctr"/>
            <a:r>
              <a:rPr lang="zh-TW" altLang="en-US" sz="40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小團體、</a:t>
            </a:r>
            <a:endParaRPr lang="en-US" altLang="zh-TW" sz="4000" dirty="0" smtClean="0">
              <a:solidFill>
                <a:srgbClr val="1D4677"/>
              </a:solidFill>
              <a:latin typeface="漢儀新蒂青松小楷" panose="02000500000000000000" pitchFamily="2" charset="-120"/>
              <a:ea typeface="漢儀新蒂青松小楷" panose="02000500000000000000" pitchFamily="2" charset="-120"/>
            </a:endParaRPr>
          </a:p>
          <a:p>
            <a:pPr algn="ctr"/>
            <a:r>
              <a:rPr lang="zh-TW" altLang="en-US" sz="40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特教服務</a:t>
            </a:r>
            <a:r>
              <a:rPr lang="en-US" altLang="zh-TW" sz="40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……</a:t>
            </a:r>
            <a:endParaRPr lang="en-US" altLang="zh-TW" sz="4000" dirty="0">
              <a:solidFill>
                <a:srgbClr val="1D4677"/>
              </a:solidFill>
              <a:latin typeface="漢儀新蒂青松小楷" panose="02000500000000000000" pitchFamily="2" charset="-120"/>
              <a:ea typeface="漢儀新蒂青松小楷" panose="02000500000000000000" pitchFamily="2" charset="-120"/>
            </a:endParaRPr>
          </a:p>
        </p:txBody>
      </p:sp>
      <p:sp>
        <p:nvSpPr>
          <p:cNvPr id="7" name="橢圓形圖說文字 6"/>
          <p:cNvSpPr/>
          <p:nvPr/>
        </p:nvSpPr>
        <p:spPr>
          <a:xfrm>
            <a:off x="137133" y="1169299"/>
            <a:ext cx="5072820" cy="4689241"/>
          </a:xfrm>
          <a:prstGeom prst="wedgeEllipseCallout">
            <a:avLst>
              <a:gd name="adj1" fmla="val 40061"/>
              <a:gd name="adj2" fmla="val 49024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認輔制度、</a:t>
            </a:r>
            <a:endParaRPr lang="en-US" altLang="zh-TW" sz="4000" dirty="0" smtClean="0">
              <a:solidFill>
                <a:srgbClr val="1D4677"/>
              </a:solidFill>
              <a:latin typeface="漢儀新蒂青松小楷" panose="02000500000000000000" pitchFamily="2" charset="-120"/>
              <a:ea typeface="漢儀新蒂青松小楷" panose="02000500000000000000" pitchFamily="2" charset="-120"/>
            </a:endParaRPr>
          </a:p>
          <a:p>
            <a:pPr algn="ctr"/>
            <a:r>
              <a:rPr lang="zh-TW" altLang="en-US" sz="40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導師綜合輔導紀錄、</a:t>
            </a:r>
            <a:endParaRPr lang="en-US" altLang="zh-TW" sz="4000" dirty="0" smtClean="0">
              <a:solidFill>
                <a:srgbClr val="1D4677"/>
              </a:solidFill>
              <a:latin typeface="漢儀新蒂青松小楷" panose="02000500000000000000" pitchFamily="2" charset="-120"/>
              <a:ea typeface="漢儀新蒂青松小楷" panose="02000500000000000000" pitchFamily="2" charset="-120"/>
            </a:endParaRPr>
          </a:p>
          <a:p>
            <a:pPr algn="ctr"/>
            <a:r>
              <a:rPr lang="zh-TW" altLang="en-US" sz="40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格致心、</a:t>
            </a:r>
            <a:endParaRPr lang="en-US" altLang="zh-TW" sz="4000" dirty="0" smtClean="0">
              <a:solidFill>
                <a:srgbClr val="1D4677"/>
              </a:solidFill>
              <a:latin typeface="漢儀新蒂青松小楷" panose="02000500000000000000" pitchFamily="2" charset="-120"/>
              <a:ea typeface="漢儀新蒂青松小楷" panose="02000500000000000000" pitchFamily="2" charset="-120"/>
            </a:endParaRPr>
          </a:p>
          <a:p>
            <a:pPr algn="ctr"/>
            <a:r>
              <a:rPr lang="zh-TW" altLang="en-US" sz="40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格致青年、</a:t>
            </a:r>
            <a:endParaRPr lang="en-US" altLang="zh-TW" sz="4000" dirty="0" smtClean="0">
              <a:solidFill>
                <a:srgbClr val="1D4677"/>
              </a:solidFill>
              <a:latin typeface="漢儀新蒂青松小楷" panose="02000500000000000000" pitchFamily="2" charset="-120"/>
              <a:ea typeface="漢儀新蒂青松小楷" panose="02000500000000000000" pitchFamily="2" charset="-120"/>
            </a:endParaRPr>
          </a:p>
          <a:p>
            <a:pPr algn="ctr"/>
            <a:r>
              <a:rPr lang="zh-TW" altLang="en-US" sz="40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各型宣導講座、</a:t>
            </a:r>
            <a:endParaRPr lang="en-US" altLang="zh-TW" sz="4000" dirty="0" smtClean="0">
              <a:solidFill>
                <a:srgbClr val="1D4677"/>
              </a:solidFill>
              <a:latin typeface="漢儀新蒂青松小楷" panose="02000500000000000000" pitchFamily="2" charset="-120"/>
              <a:ea typeface="漢儀新蒂青松小楷" panose="02000500000000000000" pitchFamily="2" charset="-120"/>
            </a:endParaRPr>
          </a:p>
          <a:p>
            <a:pPr algn="ctr"/>
            <a:r>
              <a:rPr lang="zh-TW" altLang="en-US" sz="40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教師輔導知能分享與研習</a:t>
            </a:r>
            <a:r>
              <a:rPr lang="en-US" altLang="zh-TW" sz="40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……</a:t>
            </a:r>
            <a:endParaRPr lang="en-US" altLang="zh-TW" sz="4000" dirty="0">
              <a:solidFill>
                <a:srgbClr val="1D4677"/>
              </a:solidFill>
              <a:latin typeface="漢儀新蒂青松小楷" panose="02000500000000000000" pitchFamily="2" charset="-120"/>
              <a:ea typeface="漢儀新蒂青松小楷" panose="02000500000000000000" pitchFamily="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91605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燕尾形 26"/>
          <p:cNvSpPr/>
          <p:nvPr/>
        </p:nvSpPr>
        <p:spPr>
          <a:xfrm>
            <a:off x="10775632" y="5692616"/>
            <a:ext cx="192021" cy="192021"/>
          </a:xfrm>
          <a:prstGeom prst="chevron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2192000" y="93726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946770" y="361586"/>
            <a:ext cx="4863832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66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轉介單</a:t>
            </a:r>
            <a:endParaRPr lang="zh-TW" altLang="en-US" sz="16600" dirty="0">
              <a:solidFill>
                <a:srgbClr val="1D4677"/>
              </a:solidFill>
              <a:latin typeface="漢儀新蒂青松小楷" panose="02000500000000000000" pitchFamily="2" charset="-120"/>
              <a:ea typeface="漢儀新蒂青松小楷" panose="02000500000000000000" pitchFamily="2" charset="-120"/>
            </a:endParaRPr>
          </a:p>
        </p:txBody>
      </p:sp>
      <p:pic>
        <p:nvPicPr>
          <p:cNvPr id="6" name="圖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0131" y="0"/>
            <a:ext cx="5674611" cy="6730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圖片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024" y="3538233"/>
            <a:ext cx="4587323" cy="2872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75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燕尾形 26"/>
          <p:cNvSpPr/>
          <p:nvPr/>
        </p:nvSpPr>
        <p:spPr>
          <a:xfrm>
            <a:off x="10775632" y="5692616"/>
            <a:ext cx="192021" cy="192021"/>
          </a:xfrm>
          <a:prstGeom prst="chevron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2192000" y="93726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15" name="文本框 2">
            <a:extLst>
              <a:ext uri="{FF2B5EF4-FFF2-40B4-BE49-F238E27FC236}">
                <a16:creationId xmlns:a16="http://schemas.microsoft.com/office/drawing/2014/main" id="{8B9A66C8-1F95-4801-B452-2644098FB15F}"/>
              </a:ext>
            </a:extLst>
          </p:cNvPr>
          <p:cNvSpPr txBox="1"/>
          <p:nvPr/>
        </p:nvSpPr>
        <p:spPr>
          <a:xfrm>
            <a:off x="1360242" y="3034664"/>
            <a:ext cx="96052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TW"/>
            </a:defPPr>
            <a:lvl1pPr algn="ctr">
              <a:defRPr sz="4800" b="1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defRPr>
            </a:lvl1pPr>
          </a:lstStyle>
          <a:p>
            <a:r>
              <a:rPr lang="zh-TW" altLang="en-US" sz="8800" dirty="0"/>
              <a:t>性</a:t>
            </a:r>
            <a:r>
              <a:rPr lang="zh-TW" altLang="en-US" sz="8800" dirty="0" smtClean="0"/>
              <a:t>平教育</a:t>
            </a:r>
            <a:r>
              <a:rPr lang="zh-TW" altLang="en-US" sz="8800" dirty="0"/>
              <a:t>工作委員會議</a:t>
            </a:r>
          </a:p>
        </p:txBody>
      </p:sp>
      <p:sp>
        <p:nvSpPr>
          <p:cNvPr id="17" name="文字方塊 16"/>
          <p:cNvSpPr txBox="1"/>
          <p:nvPr/>
        </p:nvSpPr>
        <p:spPr>
          <a:xfrm>
            <a:off x="1550151" y="1300043"/>
            <a:ext cx="92254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TW"/>
            </a:defPPr>
            <a:lvl1pPr algn="ctr">
              <a:defRPr sz="4800" b="1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defRPr>
            </a:lvl1pPr>
          </a:lstStyle>
          <a:p>
            <a:r>
              <a:rPr lang="zh-TW" altLang="en-US" dirty="0"/>
              <a:t>新北市私立格致中學</a:t>
            </a:r>
            <a:endParaRPr lang="en-US" altLang="zh-TW" dirty="0"/>
          </a:p>
          <a:p>
            <a:r>
              <a:rPr lang="en-US" altLang="zh-TW" dirty="0" smtClean="0"/>
              <a:t>111</a:t>
            </a:r>
            <a:r>
              <a:rPr lang="zh-TW" altLang="en-US" dirty="0" smtClean="0"/>
              <a:t>學年</a:t>
            </a:r>
            <a:r>
              <a:rPr lang="zh-TW" altLang="en-US" dirty="0"/>
              <a:t>度</a:t>
            </a:r>
            <a:r>
              <a:rPr lang="zh-TW" altLang="en-US" dirty="0" smtClean="0"/>
              <a:t>第</a:t>
            </a:r>
            <a:r>
              <a:rPr lang="en-US" altLang="zh-TW" dirty="0"/>
              <a:t>2</a:t>
            </a:r>
            <a:r>
              <a:rPr lang="zh-TW" altLang="en-US" dirty="0" smtClean="0"/>
              <a:t>學期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01945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12192000" y="93726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5" name="文本框 3">
            <a:extLst>
              <a:ext uri="{FF2B5EF4-FFF2-40B4-BE49-F238E27FC236}">
                <a16:creationId xmlns:a16="http://schemas.microsoft.com/office/drawing/2014/main" id="{B83DCE98-7079-400E-8764-E91F6B6CCF3A}"/>
              </a:ext>
            </a:extLst>
          </p:cNvPr>
          <p:cNvSpPr txBox="1"/>
          <p:nvPr/>
        </p:nvSpPr>
        <p:spPr>
          <a:xfrm>
            <a:off x="944125" y="327658"/>
            <a:ext cx="102555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5400" b="1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111-2</a:t>
            </a:r>
            <a:r>
              <a:rPr lang="zh-TW" altLang="en-US" sz="5400" b="1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學年度性平教育</a:t>
            </a:r>
            <a:r>
              <a:rPr lang="zh-TW" altLang="en-US" sz="5400" b="1" dirty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工作內容</a:t>
            </a:r>
            <a:endParaRPr lang="zh-CN" altLang="en-US" sz="5400" b="1" dirty="0">
              <a:solidFill>
                <a:srgbClr val="1D4677"/>
              </a:solidFill>
              <a:latin typeface="漢儀新蒂青松小楷" panose="02000500000000000000" pitchFamily="2" charset="-120"/>
              <a:ea typeface="漢儀新蒂青松小楷" panose="02000500000000000000" pitchFamily="2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96364" y="1357314"/>
            <a:ext cx="840326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4400" dirty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(</a:t>
            </a:r>
            <a:r>
              <a:rPr lang="zh-TW" altLang="en-US" sz="4400" dirty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一</a:t>
            </a:r>
            <a:r>
              <a:rPr lang="en-US" altLang="zh-TW" sz="44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)</a:t>
            </a:r>
            <a:r>
              <a:rPr lang="zh-TW" altLang="en-US" sz="44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持續連結外部單位資源。</a:t>
            </a:r>
            <a:endParaRPr lang="zh-TW" altLang="en-US" sz="4400" dirty="0">
              <a:solidFill>
                <a:srgbClr val="1D4677"/>
              </a:solidFill>
              <a:latin typeface="漢儀新蒂青松小楷" panose="02000500000000000000" pitchFamily="2" charset="-120"/>
              <a:ea typeface="漢儀新蒂青松小楷" panose="02000500000000000000" pitchFamily="2" charset="-120"/>
            </a:endParaRPr>
          </a:p>
          <a:p>
            <a:r>
              <a:rPr lang="en-US" altLang="zh-TW" sz="44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(</a:t>
            </a:r>
            <a:r>
              <a:rPr lang="zh-TW" altLang="en-US" sz="4400" dirty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二</a:t>
            </a:r>
            <a:r>
              <a:rPr lang="en-US" altLang="zh-TW" sz="44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)</a:t>
            </a:r>
            <a:r>
              <a:rPr lang="zh-TW" altLang="en-US" sz="4400" dirty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個案輔導</a:t>
            </a:r>
            <a:r>
              <a:rPr lang="zh-TW" altLang="en-US" sz="44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。</a:t>
            </a:r>
            <a:endParaRPr lang="en-US" altLang="zh-TW" sz="4400" dirty="0" smtClean="0">
              <a:solidFill>
                <a:srgbClr val="1D4677"/>
              </a:solidFill>
              <a:latin typeface="漢儀新蒂青松小楷" panose="02000500000000000000" pitchFamily="2" charset="-120"/>
              <a:ea typeface="漢儀新蒂青松小楷" panose="02000500000000000000" pitchFamily="2" charset="-120"/>
            </a:endParaRPr>
          </a:p>
          <a:p>
            <a:r>
              <a:rPr lang="en-US" altLang="zh-TW" sz="44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(</a:t>
            </a:r>
            <a:r>
              <a:rPr lang="zh-TW" altLang="en-US" sz="4400" dirty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三</a:t>
            </a:r>
            <a:r>
              <a:rPr lang="en-US" altLang="zh-TW" sz="44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)</a:t>
            </a:r>
            <a:r>
              <a:rPr lang="zh-TW" altLang="en-US" sz="44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性平事件通報與後續</a:t>
            </a:r>
            <a:r>
              <a:rPr lang="en-US" altLang="zh-TW" sz="44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8</a:t>
            </a:r>
            <a:r>
              <a:rPr lang="zh-TW" altLang="en-US" sz="44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小時課程規劃</a:t>
            </a:r>
            <a:endParaRPr lang="en-US" altLang="zh-TW" sz="4400" dirty="0" smtClean="0">
              <a:solidFill>
                <a:srgbClr val="1D4677"/>
              </a:solidFill>
              <a:latin typeface="漢儀新蒂青松小楷" panose="02000500000000000000" pitchFamily="2" charset="-120"/>
              <a:ea typeface="漢儀新蒂青松小楷" panose="02000500000000000000" pitchFamily="2" charset="-120"/>
            </a:endParaRPr>
          </a:p>
          <a:p>
            <a:r>
              <a:rPr lang="en-US" altLang="zh-TW" sz="44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(</a:t>
            </a:r>
            <a:r>
              <a:rPr lang="zh-TW" altLang="en-US" sz="4400" dirty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四</a:t>
            </a:r>
            <a:r>
              <a:rPr lang="en-US" altLang="zh-TW" sz="44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)</a:t>
            </a:r>
            <a:r>
              <a:rPr lang="zh-TW" altLang="en-US" sz="44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性平教育融入課程</a:t>
            </a:r>
            <a:endParaRPr lang="en-US" altLang="zh-TW" sz="4400" dirty="0" smtClean="0">
              <a:solidFill>
                <a:srgbClr val="1D4677"/>
              </a:solidFill>
              <a:latin typeface="漢儀新蒂青松小楷" panose="02000500000000000000" pitchFamily="2" charset="-120"/>
              <a:ea typeface="漢儀新蒂青松小楷" panose="02000500000000000000" pitchFamily="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99680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燕尾形 26"/>
          <p:cNvSpPr/>
          <p:nvPr/>
        </p:nvSpPr>
        <p:spPr>
          <a:xfrm>
            <a:off x="10775632" y="5692616"/>
            <a:ext cx="192021" cy="192021"/>
          </a:xfrm>
          <a:prstGeom prst="chevron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2192000" y="93726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15" name="文本框 2">
            <a:extLst>
              <a:ext uri="{FF2B5EF4-FFF2-40B4-BE49-F238E27FC236}">
                <a16:creationId xmlns:a16="http://schemas.microsoft.com/office/drawing/2014/main" id="{8B9A66C8-1F95-4801-B452-2644098FB15F}"/>
              </a:ext>
            </a:extLst>
          </p:cNvPr>
          <p:cNvSpPr txBox="1"/>
          <p:nvPr/>
        </p:nvSpPr>
        <p:spPr>
          <a:xfrm>
            <a:off x="1360242" y="3034664"/>
            <a:ext cx="96052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TW"/>
            </a:defPPr>
            <a:lvl1pPr algn="ctr">
              <a:defRPr sz="4800" b="1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defRPr>
            </a:lvl1pPr>
          </a:lstStyle>
          <a:p>
            <a:r>
              <a:rPr lang="zh-TW" altLang="en-US" sz="8800" dirty="0"/>
              <a:t>生涯</a:t>
            </a:r>
            <a:r>
              <a:rPr lang="zh-TW" altLang="en-US" sz="8800" dirty="0" smtClean="0"/>
              <a:t>教育</a:t>
            </a:r>
            <a:r>
              <a:rPr lang="zh-TW" altLang="en-US" sz="8800" dirty="0"/>
              <a:t>工作委員會議</a:t>
            </a:r>
          </a:p>
        </p:txBody>
      </p:sp>
      <p:sp>
        <p:nvSpPr>
          <p:cNvPr id="17" name="文字方塊 16"/>
          <p:cNvSpPr txBox="1"/>
          <p:nvPr/>
        </p:nvSpPr>
        <p:spPr>
          <a:xfrm>
            <a:off x="1550151" y="1300043"/>
            <a:ext cx="92254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TW"/>
            </a:defPPr>
            <a:lvl1pPr algn="ctr">
              <a:defRPr sz="4800" b="1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defRPr>
            </a:lvl1pPr>
          </a:lstStyle>
          <a:p>
            <a:r>
              <a:rPr lang="zh-TW" altLang="en-US" dirty="0"/>
              <a:t>新北市私立格致中學</a:t>
            </a:r>
            <a:endParaRPr lang="en-US" altLang="zh-TW" dirty="0"/>
          </a:p>
          <a:p>
            <a:r>
              <a:rPr lang="en-US" altLang="zh-TW" dirty="0" smtClean="0"/>
              <a:t>111</a:t>
            </a:r>
            <a:r>
              <a:rPr lang="zh-TW" altLang="en-US" dirty="0" smtClean="0"/>
              <a:t>學年</a:t>
            </a:r>
            <a:r>
              <a:rPr lang="zh-TW" altLang="en-US" dirty="0"/>
              <a:t>度</a:t>
            </a:r>
            <a:r>
              <a:rPr lang="zh-TW" altLang="en-US" dirty="0" smtClean="0"/>
              <a:t>第</a:t>
            </a:r>
            <a:r>
              <a:rPr lang="en-US" altLang="zh-TW" dirty="0"/>
              <a:t>2</a:t>
            </a:r>
            <a:r>
              <a:rPr lang="zh-TW" altLang="en-US" dirty="0" smtClean="0"/>
              <a:t>學期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88188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12192000" y="93726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7" name="文本框 3">
            <a:extLst>
              <a:ext uri="{FF2B5EF4-FFF2-40B4-BE49-F238E27FC236}">
                <a16:creationId xmlns:a16="http://schemas.microsoft.com/office/drawing/2014/main" id="{B83DCE98-7079-400E-8764-E91F6B6CCF3A}"/>
              </a:ext>
            </a:extLst>
          </p:cNvPr>
          <p:cNvSpPr txBox="1"/>
          <p:nvPr/>
        </p:nvSpPr>
        <p:spPr>
          <a:xfrm>
            <a:off x="1391188" y="219929"/>
            <a:ext cx="97448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6000" b="1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111-2</a:t>
            </a:r>
            <a:r>
              <a:rPr lang="zh-TW" altLang="en-US" sz="6000" b="1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學年度生涯教育</a:t>
            </a:r>
            <a:r>
              <a:rPr lang="zh-TW" altLang="en-US" sz="6000" b="1" dirty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工作內容</a:t>
            </a:r>
            <a:endParaRPr lang="zh-CN" altLang="en-US" sz="6000" b="1" dirty="0">
              <a:solidFill>
                <a:srgbClr val="1D4677"/>
              </a:solidFill>
              <a:latin typeface="漢儀新蒂青松小楷" panose="02000500000000000000" pitchFamily="2" charset="-120"/>
              <a:ea typeface="漢儀新蒂青松小楷" panose="02000500000000000000" pitchFamily="2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3690" y="1098432"/>
            <a:ext cx="11150930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4600" dirty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(</a:t>
            </a:r>
            <a:r>
              <a:rPr lang="zh-TW" altLang="en-US" sz="4600" dirty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一</a:t>
            </a:r>
            <a:r>
              <a:rPr lang="en-US" altLang="zh-TW" sz="4600" dirty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)	</a:t>
            </a:r>
            <a:r>
              <a:rPr lang="zh-TW" altLang="en-US" sz="4600" dirty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歷程記錄：</a:t>
            </a:r>
            <a:r>
              <a:rPr lang="zh-TW" altLang="en-US" sz="46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生涯發展紀錄手冊、學習歷程檔案</a:t>
            </a:r>
            <a:r>
              <a:rPr lang="zh-TW" altLang="en-US" sz="4600" dirty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。</a:t>
            </a:r>
          </a:p>
          <a:p>
            <a:r>
              <a:rPr lang="en-US" altLang="zh-TW" sz="46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(</a:t>
            </a:r>
            <a:r>
              <a:rPr lang="zh-TW" altLang="en-US" sz="46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二</a:t>
            </a:r>
            <a:r>
              <a:rPr lang="en-US" altLang="zh-TW" sz="46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)	</a:t>
            </a:r>
            <a:r>
              <a:rPr lang="zh-TW" altLang="en-US" sz="4600" dirty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相關心理測驗施</a:t>
            </a:r>
            <a:r>
              <a:rPr lang="zh-TW" altLang="en-US" sz="46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測。</a:t>
            </a:r>
            <a:endParaRPr lang="en-US" altLang="zh-TW" sz="4600" dirty="0" smtClean="0">
              <a:solidFill>
                <a:srgbClr val="1D4677"/>
              </a:solidFill>
              <a:latin typeface="漢儀新蒂青松小楷" panose="02000500000000000000" pitchFamily="2" charset="-120"/>
              <a:ea typeface="漢儀新蒂青松小楷" panose="02000500000000000000" pitchFamily="2" charset="-120"/>
            </a:endParaRPr>
          </a:p>
          <a:p>
            <a:r>
              <a:rPr lang="en-US" altLang="zh-TW" sz="46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(</a:t>
            </a:r>
            <a:r>
              <a:rPr lang="zh-TW" altLang="en-US" sz="4600" dirty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三</a:t>
            </a:r>
            <a:r>
              <a:rPr lang="en-US" altLang="zh-TW" sz="46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)</a:t>
            </a:r>
            <a:r>
              <a:rPr lang="en-US" altLang="zh-TW" sz="4600" dirty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	</a:t>
            </a:r>
            <a:r>
              <a:rPr lang="zh-TW" altLang="en-US" sz="46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辦理生涯</a:t>
            </a:r>
            <a:r>
              <a:rPr lang="zh-TW" altLang="en-US" sz="4600" dirty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講座</a:t>
            </a:r>
            <a:r>
              <a:rPr lang="zh-TW" altLang="en-US" sz="46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。</a:t>
            </a:r>
            <a:endParaRPr lang="en-US" altLang="zh-TW" sz="4600" dirty="0" smtClean="0">
              <a:solidFill>
                <a:srgbClr val="1D4677"/>
              </a:solidFill>
              <a:latin typeface="漢儀新蒂青松小楷" panose="02000500000000000000" pitchFamily="2" charset="-120"/>
              <a:ea typeface="漢儀新蒂青松小楷" panose="02000500000000000000" pitchFamily="2" charset="-120"/>
            </a:endParaRPr>
          </a:p>
          <a:p>
            <a:r>
              <a:rPr lang="en-US" altLang="zh-TW" sz="46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(</a:t>
            </a:r>
            <a:r>
              <a:rPr lang="zh-TW" altLang="en-US" sz="4600" dirty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四</a:t>
            </a:r>
            <a:r>
              <a:rPr lang="en-US" altLang="zh-TW" sz="46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)</a:t>
            </a:r>
            <a:r>
              <a:rPr lang="zh-TW" altLang="en-US" sz="46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升學相關</a:t>
            </a:r>
            <a:r>
              <a:rPr lang="zh-TW" altLang="en-US" sz="4600" dirty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輔導</a:t>
            </a:r>
            <a:r>
              <a:rPr lang="zh-TW" altLang="en-US" sz="46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工作。 </a:t>
            </a:r>
            <a:endParaRPr lang="en-US" altLang="zh-TW" sz="4600" dirty="0" smtClean="0">
              <a:solidFill>
                <a:srgbClr val="1D4677"/>
              </a:solidFill>
              <a:latin typeface="漢儀新蒂青松小楷" panose="02000500000000000000" pitchFamily="2" charset="-120"/>
              <a:ea typeface="漢儀新蒂青松小楷" panose="02000500000000000000" pitchFamily="2" charset="-120"/>
            </a:endParaRPr>
          </a:p>
          <a:p>
            <a:r>
              <a:rPr lang="en-US" altLang="zh-TW" sz="46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(</a:t>
            </a:r>
            <a:r>
              <a:rPr lang="zh-TW" altLang="en-US" sz="4600" dirty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五</a:t>
            </a:r>
            <a:r>
              <a:rPr lang="en-US" altLang="zh-TW" sz="46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)</a:t>
            </a:r>
            <a:r>
              <a:rPr lang="zh-TW" altLang="en-US" sz="4600" dirty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推動青年教育與就業儲蓄</a:t>
            </a:r>
            <a:r>
              <a:rPr lang="zh-TW" altLang="en-US" sz="46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帳戶方</a:t>
            </a:r>
            <a:r>
              <a:rPr lang="zh-TW" altLang="en-US" sz="4600" dirty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案</a:t>
            </a:r>
            <a:r>
              <a:rPr lang="zh-TW" altLang="en-US" sz="46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。</a:t>
            </a:r>
            <a:endParaRPr lang="en-US" altLang="zh-TW" sz="4600" dirty="0" smtClean="0">
              <a:solidFill>
                <a:srgbClr val="1D4677"/>
              </a:solidFill>
              <a:latin typeface="漢儀新蒂青松小楷" panose="02000500000000000000" pitchFamily="2" charset="-120"/>
              <a:ea typeface="漢儀新蒂青松小楷" panose="02000500000000000000" pitchFamily="2" charset="-120"/>
            </a:endParaRPr>
          </a:p>
          <a:p>
            <a:r>
              <a:rPr lang="en-US" altLang="zh-TW" sz="46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(</a:t>
            </a:r>
            <a:r>
              <a:rPr lang="zh-TW" altLang="en-US" sz="4600" dirty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六</a:t>
            </a:r>
            <a:r>
              <a:rPr lang="en-US" altLang="zh-TW" sz="46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)</a:t>
            </a:r>
            <a:r>
              <a:rPr lang="zh-TW" altLang="en-US" sz="46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普科、職科升學相關指導。</a:t>
            </a:r>
            <a:endParaRPr lang="en-US" altLang="zh-TW" sz="4600" dirty="0" smtClean="0">
              <a:solidFill>
                <a:srgbClr val="1D4677"/>
              </a:solidFill>
              <a:latin typeface="漢儀新蒂青松小楷" panose="02000500000000000000" pitchFamily="2" charset="-120"/>
              <a:ea typeface="漢儀新蒂青松小楷" panose="02000500000000000000" pitchFamily="2" charset="-120"/>
            </a:endParaRPr>
          </a:p>
          <a:p>
            <a:r>
              <a:rPr lang="en-US" altLang="zh-TW" sz="46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(</a:t>
            </a:r>
            <a:r>
              <a:rPr lang="zh-TW" altLang="en-US" sz="46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七</a:t>
            </a:r>
            <a:r>
              <a:rPr lang="en-US" altLang="zh-TW" sz="46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)</a:t>
            </a:r>
            <a:r>
              <a:rPr lang="zh-TW" altLang="en-US" sz="4600" dirty="0" smtClean="0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rPr>
              <a:t>勞動權益課程。</a:t>
            </a:r>
            <a:endParaRPr lang="en-US" altLang="zh-TW" sz="4600" dirty="0">
              <a:solidFill>
                <a:srgbClr val="1D4677"/>
              </a:solidFill>
              <a:latin typeface="漢儀新蒂青松小楷" panose="02000500000000000000" pitchFamily="2" charset="-120"/>
              <a:ea typeface="漢儀新蒂青松小楷" panose="02000500000000000000" pitchFamily="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959091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燕尾形 26"/>
          <p:cNvSpPr/>
          <p:nvPr/>
        </p:nvSpPr>
        <p:spPr>
          <a:xfrm>
            <a:off x="10775632" y="5692616"/>
            <a:ext cx="192021" cy="192021"/>
          </a:xfrm>
          <a:prstGeom prst="chevron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2192000" y="93726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15" name="文本框 2">
            <a:extLst>
              <a:ext uri="{FF2B5EF4-FFF2-40B4-BE49-F238E27FC236}">
                <a16:creationId xmlns:a16="http://schemas.microsoft.com/office/drawing/2014/main" id="{8B9A66C8-1F95-4801-B452-2644098FB15F}"/>
              </a:ext>
            </a:extLst>
          </p:cNvPr>
          <p:cNvSpPr txBox="1"/>
          <p:nvPr/>
        </p:nvSpPr>
        <p:spPr>
          <a:xfrm>
            <a:off x="1360242" y="3034664"/>
            <a:ext cx="96052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TW"/>
            </a:defPPr>
            <a:lvl1pPr algn="ctr">
              <a:defRPr sz="4800" b="1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defRPr>
            </a:lvl1pPr>
          </a:lstStyle>
          <a:p>
            <a:r>
              <a:rPr lang="zh-TW" altLang="en-US" sz="8800" dirty="0"/>
              <a:t>家庭教育工作委員會議</a:t>
            </a:r>
          </a:p>
        </p:txBody>
      </p:sp>
      <p:sp>
        <p:nvSpPr>
          <p:cNvPr id="17" name="文字方塊 16"/>
          <p:cNvSpPr txBox="1"/>
          <p:nvPr/>
        </p:nvSpPr>
        <p:spPr>
          <a:xfrm>
            <a:off x="1550151" y="1300043"/>
            <a:ext cx="92254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TW"/>
            </a:defPPr>
            <a:lvl1pPr algn="ctr">
              <a:defRPr sz="4800" b="1">
                <a:solidFill>
                  <a:srgbClr val="1D4677"/>
                </a:solidFill>
                <a:latin typeface="漢儀新蒂青松小楷" panose="02000500000000000000" pitchFamily="2" charset="-120"/>
                <a:ea typeface="漢儀新蒂青松小楷" panose="02000500000000000000" pitchFamily="2" charset="-120"/>
              </a:defRPr>
            </a:lvl1pPr>
          </a:lstStyle>
          <a:p>
            <a:r>
              <a:rPr lang="zh-TW" altLang="en-US" dirty="0"/>
              <a:t>新北市私立格致中學</a:t>
            </a:r>
            <a:endParaRPr lang="en-US" altLang="zh-TW" dirty="0"/>
          </a:p>
          <a:p>
            <a:r>
              <a:rPr lang="en-US" altLang="zh-TW" dirty="0" smtClean="0"/>
              <a:t>111</a:t>
            </a:r>
            <a:r>
              <a:rPr lang="zh-TW" altLang="en-US" dirty="0" smtClean="0"/>
              <a:t>學年</a:t>
            </a:r>
            <a:r>
              <a:rPr lang="zh-TW" altLang="en-US" dirty="0"/>
              <a:t>度</a:t>
            </a:r>
            <a:r>
              <a:rPr lang="zh-TW" altLang="en-US" dirty="0" smtClean="0"/>
              <a:t>第</a:t>
            </a:r>
            <a:r>
              <a:rPr lang="en-US" altLang="zh-TW" dirty="0"/>
              <a:t>2</a:t>
            </a:r>
            <a:r>
              <a:rPr lang="zh-TW" altLang="en-US" dirty="0" smtClean="0"/>
              <a:t>學期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172452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397</Words>
  <Application>Microsoft Office PowerPoint</Application>
  <PresentationFormat>寬螢幕</PresentationFormat>
  <Paragraphs>84</Paragraphs>
  <Slides>13</Slides>
  <Notes>11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13</vt:i4>
      </vt:variant>
    </vt:vector>
  </HeadingPairs>
  <TitlesOfParts>
    <vt:vector size="20" baseType="lpstr">
      <vt:lpstr>漢儀新蒂青松小楷</vt:lpstr>
      <vt:lpstr>Arial</vt:lpstr>
      <vt:lpstr>Calibri Light</vt:lpstr>
      <vt:lpstr>Calibri</vt:lpstr>
      <vt:lpstr>新細明體</vt:lpstr>
      <vt:lpstr>等线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Windows 使用者</dc:creator>
  <cp:lastModifiedBy>Windows 使用者</cp:lastModifiedBy>
  <cp:revision>34</cp:revision>
  <dcterms:created xsi:type="dcterms:W3CDTF">2021-08-16T05:08:51Z</dcterms:created>
  <dcterms:modified xsi:type="dcterms:W3CDTF">2023-03-07T23:39:18Z</dcterms:modified>
</cp:coreProperties>
</file>