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7" r:id="rId1"/>
  </p:sldMasterIdLst>
  <p:notesMasterIdLst>
    <p:notesMasterId r:id="rId14"/>
  </p:notesMasterIdLst>
  <p:sldIdLst>
    <p:sldId id="256" r:id="rId2"/>
    <p:sldId id="266" r:id="rId3"/>
    <p:sldId id="268" r:id="rId4"/>
    <p:sldId id="267" r:id="rId5"/>
    <p:sldId id="271" r:id="rId6"/>
    <p:sldId id="272" r:id="rId7"/>
    <p:sldId id="264" r:id="rId8"/>
    <p:sldId id="257" r:id="rId9"/>
    <p:sldId id="263" r:id="rId10"/>
    <p:sldId id="265" r:id="rId11"/>
    <p:sldId id="260" r:id="rId12"/>
    <p:sldId id="269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88" y="8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image" Target="../media/image10.JPG"/><Relationship Id="rId4" Type="http://schemas.openxmlformats.org/officeDocument/2006/relationships/image" Target="../media/image13.JP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image" Target="../media/image10.JPG"/><Relationship Id="rId4" Type="http://schemas.openxmlformats.org/officeDocument/2006/relationships/image" Target="../media/image13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9F22F3D-336F-495B-9A71-C3DB8970C60A}" type="doc">
      <dgm:prSet loTypeId="urn:microsoft.com/office/officeart/2005/8/layout/pList2" loCatId="picture" qsTypeId="urn:microsoft.com/office/officeart/2005/8/quickstyle/simple1" qsCatId="simple" csTypeId="urn:microsoft.com/office/officeart/2005/8/colors/accent1_2" csCatId="accent1" phldr="1"/>
      <dgm:spPr/>
    </dgm:pt>
    <dgm:pt modelId="{13E8E4DD-C81B-4D50-AD5A-8B4573010F84}">
      <dgm:prSet phldrT="[文字]"/>
      <dgm:spPr/>
      <dgm:t>
        <a:bodyPr/>
        <a:lstStyle/>
        <a:p>
          <a:r>
            <a:rPr lang="en-US" altLang="zh-TW" dirty="0" smtClean="0"/>
            <a:t>Scratch</a:t>
          </a:r>
        </a:p>
        <a:p>
          <a:endParaRPr lang="en-US" altLang="zh-TW" dirty="0" smtClean="0"/>
        </a:p>
        <a:p>
          <a:endParaRPr lang="en-US" altLang="zh-TW" dirty="0" smtClean="0"/>
        </a:p>
      </dgm:t>
    </dgm:pt>
    <dgm:pt modelId="{97C9539C-DD1C-4C87-A1F5-A26CC819B31C}" type="parTrans" cxnId="{002DFF56-279A-4E35-B695-91883EF02CFC}">
      <dgm:prSet/>
      <dgm:spPr/>
      <dgm:t>
        <a:bodyPr/>
        <a:lstStyle/>
        <a:p>
          <a:endParaRPr lang="zh-TW" altLang="en-US"/>
        </a:p>
      </dgm:t>
    </dgm:pt>
    <dgm:pt modelId="{1A1DF148-893C-4F75-87A7-4C7670133235}" type="sibTrans" cxnId="{002DFF56-279A-4E35-B695-91883EF02CFC}">
      <dgm:prSet/>
      <dgm:spPr/>
      <dgm:t>
        <a:bodyPr/>
        <a:lstStyle/>
        <a:p>
          <a:endParaRPr lang="zh-TW" altLang="en-US"/>
        </a:p>
      </dgm:t>
    </dgm:pt>
    <dgm:pt modelId="{8CCA0B32-B4A8-4176-9391-0239035829A6}">
      <dgm:prSet phldrT="[文字]"/>
      <dgm:spPr/>
      <dgm:t>
        <a:bodyPr/>
        <a:lstStyle/>
        <a:p>
          <a:r>
            <a:rPr lang="en-US" altLang="zh-TW" dirty="0" err="1" smtClean="0"/>
            <a:t>Micro:bit</a:t>
          </a:r>
          <a:endParaRPr lang="zh-TW" altLang="en-US" dirty="0"/>
        </a:p>
      </dgm:t>
    </dgm:pt>
    <dgm:pt modelId="{67A2EB85-9D59-4C53-805A-CAF6418ABD66}" type="parTrans" cxnId="{044CCB56-C6F2-4019-BBCF-2157E9B245DD}">
      <dgm:prSet/>
      <dgm:spPr/>
      <dgm:t>
        <a:bodyPr/>
        <a:lstStyle/>
        <a:p>
          <a:endParaRPr lang="zh-TW" altLang="en-US"/>
        </a:p>
      </dgm:t>
    </dgm:pt>
    <dgm:pt modelId="{DC3F303A-16B7-4138-8C66-89FA2D208CBB}" type="sibTrans" cxnId="{044CCB56-C6F2-4019-BBCF-2157E9B245DD}">
      <dgm:prSet/>
      <dgm:spPr/>
      <dgm:t>
        <a:bodyPr/>
        <a:lstStyle/>
        <a:p>
          <a:endParaRPr lang="zh-TW" altLang="en-US"/>
        </a:p>
      </dgm:t>
    </dgm:pt>
    <dgm:pt modelId="{31142C4A-7FB4-4CD8-9B37-798F61C0E9D1}">
      <dgm:prSet phldrT="[文字]"/>
      <dgm:spPr/>
      <dgm:t>
        <a:bodyPr/>
        <a:lstStyle/>
        <a:p>
          <a:r>
            <a:rPr lang="en-US" altLang="zh-TW" dirty="0" smtClean="0"/>
            <a:t>Python</a:t>
          </a:r>
          <a:endParaRPr lang="zh-TW" altLang="en-US" dirty="0"/>
        </a:p>
      </dgm:t>
    </dgm:pt>
    <dgm:pt modelId="{FD7C4A05-D087-43E5-9D52-63B28C8D6EE9}" type="parTrans" cxnId="{9FAE9BE3-D19A-41C5-8398-0EA8FB4E0DC5}">
      <dgm:prSet/>
      <dgm:spPr/>
      <dgm:t>
        <a:bodyPr/>
        <a:lstStyle/>
        <a:p>
          <a:endParaRPr lang="zh-TW" altLang="en-US"/>
        </a:p>
      </dgm:t>
    </dgm:pt>
    <dgm:pt modelId="{EDA74081-D810-4AB0-AA75-4E63782E3285}" type="sibTrans" cxnId="{9FAE9BE3-D19A-41C5-8398-0EA8FB4E0DC5}">
      <dgm:prSet/>
      <dgm:spPr/>
      <dgm:t>
        <a:bodyPr/>
        <a:lstStyle/>
        <a:p>
          <a:endParaRPr lang="zh-TW" altLang="en-US"/>
        </a:p>
      </dgm:t>
    </dgm:pt>
    <dgm:pt modelId="{F0B48070-6C1F-47D1-8851-F7E70A6292B9}">
      <dgm:prSet phldrT="[文字]"/>
      <dgm:spPr/>
      <dgm:t>
        <a:bodyPr/>
        <a:lstStyle/>
        <a:p>
          <a:r>
            <a:rPr lang="en-US" altLang="zh-TW" dirty="0" smtClean="0"/>
            <a:t>C++</a:t>
          </a:r>
          <a:endParaRPr lang="zh-TW" altLang="en-US" dirty="0"/>
        </a:p>
      </dgm:t>
    </dgm:pt>
    <dgm:pt modelId="{218172F0-75ED-4AA7-93B7-D53D1D1D0C76}" type="parTrans" cxnId="{E2B92EE0-61F2-4882-914A-49F291EF1381}">
      <dgm:prSet/>
      <dgm:spPr/>
      <dgm:t>
        <a:bodyPr/>
        <a:lstStyle/>
        <a:p>
          <a:endParaRPr lang="zh-TW" altLang="en-US"/>
        </a:p>
      </dgm:t>
    </dgm:pt>
    <dgm:pt modelId="{454757AD-5F57-4956-9C6E-8B9C3858FBD0}" type="sibTrans" cxnId="{E2B92EE0-61F2-4882-914A-49F291EF1381}">
      <dgm:prSet/>
      <dgm:spPr/>
      <dgm:t>
        <a:bodyPr/>
        <a:lstStyle/>
        <a:p>
          <a:endParaRPr lang="zh-TW" altLang="en-US"/>
        </a:p>
      </dgm:t>
    </dgm:pt>
    <dgm:pt modelId="{CE10C153-B5C4-4002-8113-64B3AE33604D}" type="pres">
      <dgm:prSet presAssocID="{69F22F3D-336F-495B-9A71-C3DB8970C60A}" presName="Name0" presStyleCnt="0">
        <dgm:presLayoutVars>
          <dgm:dir/>
          <dgm:resizeHandles val="exact"/>
        </dgm:presLayoutVars>
      </dgm:prSet>
      <dgm:spPr/>
    </dgm:pt>
    <dgm:pt modelId="{F49FA11D-74FD-4C7F-A6D5-DA7DAA7E0ECA}" type="pres">
      <dgm:prSet presAssocID="{69F22F3D-336F-495B-9A71-C3DB8970C60A}" presName="bkgdShp" presStyleLbl="alignAccFollowNode1" presStyleIdx="0" presStyleCnt="1"/>
      <dgm:spPr/>
    </dgm:pt>
    <dgm:pt modelId="{74867220-329C-486A-8A54-B9BB753683AB}" type="pres">
      <dgm:prSet presAssocID="{69F22F3D-336F-495B-9A71-C3DB8970C60A}" presName="linComp" presStyleCnt="0"/>
      <dgm:spPr/>
    </dgm:pt>
    <dgm:pt modelId="{64C83903-D12B-40C3-B1EA-2C7367E7FAF9}" type="pres">
      <dgm:prSet presAssocID="{13E8E4DD-C81B-4D50-AD5A-8B4573010F84}" presName="compNode" presStyleCnt="0"/>
      <dgm:spPr/>
    </dgm:pt>
    <dgm:pt modelId="{6B4CCC4C-AF91-47EE-8127-1DF107749345}" type="pres">
      <dgm:prSet presAssocID="{13E8E4DD-C81B-4D50-AD5A-8B4573010F84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F011C3A6-044F-406A-B38C-CE564FF0E571}" type="pres">
      <dgm:prSet presAssocID="{13E8E4DD-C81B-4D50-AD5A-8B4573010F84}" presName="invisiNode" presStyleLbl="node1" presStyleIdx="0" presStyleCnt="4"/>
      <dgm:spPr/>
    </dgm:pt>
    <dgm:pt modelId="{97CB367E-613C-4D6B-822E-AAFF3EA74F90}" type="pres">
      <dgm:prSet presAssocID="{13E8E4DD-C81B-4D50-AD5A-8B4573010F84}" presName="imagNode" presStyleLbl="fgImgPlac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7000" b="-17000"/>
          </a:stretch>
        </a:blipFill>
      </dgm:spPr>
    </dgm:pt>
    <dgm:pt modelId="{A5E800BE-8563-4C0F-8F73-1B69A1F83807}" type="pres">
      <dgm:prSet presAssocID="{1A1DF148-893C-4F75-87A7-4C7670133235}" presName="sibTrans" presStyleLbl="sibTrans2D1" presStyleIdx="0" presStyleCnt="0"/>
      <dgm:spPr/>
    </dgm:pt>
    <dgm:pt modelId="{96F9FDCC-40A6-4BDC-9CDE-844868FE01ED}" type="pres">
      <dgm:prSet presAssocID="{8CCA0B32-B4A8-4176-9391-0239035829A6}" presName="compNode" presStyleCnt="0"/>
      <dgm:spPr/>
    </dgm:pt>
    <dgm:pt modelId="{6A6657C0-A9F8-4BF9-963B-35F8468B8BCF}" type="pres">
      <dgm:prSet presAssocID="{8CCA0B32-B4A8-4176-9391-0239035829A6}" presName="node" presStyleLbl="node1" presStyleIdx="1" presStyleCnt="4">
        <dgm:presLayoutVars>
          <dgm:bulletEnabled val="1"/>
        </dgm:presLayoutVars>
      </dgm:prSet>
      <dgm:spPr/>
    </dgm:pt>
    <dgm:pt modelId="{7AF8FD6A-BB11-4D71-9129-C6F8791FF263}" type="pres">
      <dgm:prSet presAssocID="{8CCA0B32-B4A8-4176-9391-0239035829A6}" presName="invisiNode" presStyleLbl="node1" presStyleIdx="1" presStyleCnt="4"/>
      <dgm:spPr/>
    </dgm:pt>
    <dgm:pt modelId="{E6ABF31B-4913-4C30-910A-575D9DB89565}" type="pres">
      <dgm:prSet presAssocID="{8CCA0B32-B4A8-4176-9391-0239035829A6}" presName="imagNode" presStyleLbl="fgImgPlace1" presStyleIdx="1" presStyleCnt="4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000" b="-8000"/>
          </a:stretch>
        </a:blipFill>
      </dgm:spPr>
    </dgm:pt>
    <dgm:pt modelId="{E6CDB2B9-2309-4FD7-86B9-8B478CF33883}" type="pres">
      <dgm:prSet presAssocID="{DC3F303A-16B7-4138-8C66-89FA2D208CBB}" presName="sibTrans" presStyleLbl="sibTrans2D1" presStyleIdx="0" presStyleCnt="0"/>
      <dgm:spPr/>
    </dgm:pt>
    <dgm:pt modelId="{3BE5676D-B294-4731-98D7-FB101C52C7E4}" type="pres">
      <dgm:prSet presAssocID="{31142C4A-7FB4-4CD8-9B37-798F61C0E9D1}" presName="compNode" presStyleCnt="0"/>
      <dgm:spPr/>
    </dgm:pt>
    <dgm:pt modelId="{1A1E02E5-A76D-436B-8B1E-21F70E12D456}" type="pres">
      <dgm:prSet presAssocID="{31142C4A-7FB4-4CD8-9B37-798F61C0E9D1}" presName="node" presStyleLbl="node1" presStyleIdx="2" presStyleCnt="4">
        <dgm:presLayoutVars>
          <dgm:bulletEnabled val="1"/>
        </dgm:presLayoutVars>
      </dgm:prSet>
      <dgm:spPr/>
    </dgm:pt>
    <dgm:pt modelId="{50255D0B-46AD-461D-B98A-C1D7983E3065}" type="pres">
      <dgm:prSet presAssocID="{31142C4A-7FB4-4CD8-9B37-798F61C0E9D1}" presName="invisiNode" presStyleLbl="node1" presStyleIdx="2" presStyleCnt="4"/>
      <dgm:spPr/>
    </dgm:pt>
    <dgm:pt modelId="{DECC23CD-9C50-4B29-BAA5-4FFC488816E3}" type="pres">
      <dgm:prSet presAssocID="{31142C4A-7FB4-4CD8-9B37-798F61C0E9D1}" presName="imagNode" presStyleLbl="fgImgPlace1" presStyleIdx="2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" b="-4000"/>
          </a:stretch>
        </a:blipFill>
      </dgm:spPr>
    </dgm:pt>
    <dgm:pt modelId="{19988B9E-8297-4E0B-976C-48257340F075}" type="pres">
      <dgm:prSet presAssocID="{EDA74081-D810-4AB0-AA75-4E63782E3285}" presName="sibTrans" presStyleLbl="sibTrans2D1" presStyleIdx="0" presStyleCnt="0"/>
      <dgm:spPr/>
    </dgm:pt>
    <dgm:pt modelId="{72567AAA-20C7-4E1B-9CA3-AF53D85F1F3F}" type="pres">
      <dgm:prSet presAssocID="{F0B48070-6C1F-47D1-8851-F7E70A6292B9}" presName="compNode" presStyleCnt="0"/>
      <dgm:spPr/>
    </dgm:pt>
    <dgm:pt modelId="{01711C99-CD2E-4D5F-AEDB-BC7B1567057D}" type="pres">
      <dgm:prSet presAssocID="{F0B48070-6C1F-47D1-8851-F7E70A6292B9}" presName="node" presStyleLbl="node1" presStyleIdx="3" presStyleCnt="4" custLinFactNeighborX="-792" custLinFactNeighborY="1393">
        <dgm:presLayoutVars>
          <dgm:bulletEnabled val="1"/>
        </dgm:presLayoutVars>
      </dgm:prSet>
      <dgm:spPr/>
    </dgm:pt>
    <dgm:pt modelId="{8EB2CCEF-DFE4-46EA-A36F-B38CC3A26F75}" type="pres">
      <dgm:prSet presAssocID="{F0B48070-6C1F-47D1-8851-F7E70A6292B9}" presName="invisiNode" presStyleLbl="node1" presStyleIdx="3" presStyleCnt="4"/>
      <dgm:spPr/>
    </dgm:pt>
    <dgm:pt modelId="{F49D7084-0E7E-4C5D-BF87-DDC56617243C}" type="pres">
      <dgm:prSet presAssocID="{F0B48070-6C1F-47D1-8851-F7E70A6292B9}" presName="imagNode" presStyleLbl="fgImgPlace1" presStyleIdx="3" presStyleCnt="4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000" b="-6000"/>
          </a:stretch>
        </a:blipFill>
      </dgm:spPr>
    </dgm:pt>
  </dgm:ptLst>
  <dgm:cxnLst>
    <dgm:cxn modelId="{22FBA7F7-6226-4042-9410-F48971F7956A}" type="presOf" srcId="{F0B48070-6C1F-47D1-8851-F7E70A6292B9}" destId="{01711C99-CD2E-4D5F-AEDB-BC7B1567057D}" srcOrd="0" destOrd="0" presId="urn:microsoft.com/office/officeart/2005/8/layout/pList2"/>
    <dgm:cxn modelId="{E2B92EE0-61F2-4882-914A-49F291EF1381}" srcId="{69F22F3D-336F-495B-9A71-C3DB8970C60A}" destId="{F0B48070-6C1F-47D1-8851-F7E70A6292B9}" srcOrd="3" destOrd="0" parTransId="{218172F0-75ED-4AA7-93B7-D53D1D1D0C76}" sibTransId="{454757AD-5F57-4956-9C6E-8B9C3858FBD0}"/>
    <dgm:cxn modelId="{002DFF56-279A-4E35-B695-91883EF02CFC}" srcId="{69F22F3D-336F-495B-9A71-C3DB8970C60A}" destId="{13E8E4DD-C81B-4D50-AD5A-8B4573010F84}" srcOrd="0" destOrd="0" parTransId="{97C9539C-DD1C-4C87-A1F5-A26CC819B31C}" sibTransId="{1A1DF148-893C-4F75-87A7-4C7670133235}"/>
    <dgm:cxn modelId="{03614304-6F0D-4009-9923-686F7FEC3C6D}" type="presOf" srcId="{8CCA0B32-B4A8-4176-9391-0239035829A6}" destId="{6A6657C0-A9F8-4BF9-963B-35F8468B8BCF}" srcOrd="0" destOrd="0" presId="urn:microsoft.com/office/officeart/2005/8/layout/pList2"/>
    <dgm:cxn modelId="{9FAE9BE3-D19A-41C5-8398-0EA8FB4E0DC5}" srcId="{69F22F3D-336F-495B-9A71-C3DB8970C60A}" destId="{31142C4A-7FB4-4CD8-9B37-798F61C0E9D1}" srcOrd="2" destOrd="0" parTransId="{FD7C4A05-D087-43E5-9D52-63B28C8D6EE9}" sibTransId="{EDA74081-D810-4AB0-AA75-4E63782E3285}"/>
    <dgm:cxn modelId="{9ECD77F0-A496-413C-9022-FA71979FEAE0}" type="presOf" srcId="{13E8E4DD-C81B-4D50-AD5A-8B4573010F84}" destId="{6B4CCC4C-AF91-47EE-8127-1DF107749345}" srcOrd="0" destOrd="0" presId="urn:microsoft.com/office/officeart/2005/8/layout/pList2"/>
    <dgm:cxn modelId="{38EC49F1-139F-4D59-BC8F-E3A610539178}" type="presOf" srcId="{69F22F3D-336F-495B-9A71-C3DB8970C60A}" destId="{CE10C153-B5C4-4002-8113-64B3AE33604D}" srcOrd="0" destOrd="0" presId="urn:microsoft.com/office/officeart/2005/8/layout/pList2"/>
    <dgm:cxn modelId="{50C3A25A-46B7-48CA-B763-DF40A66F565A}" type="presOf" srcId="{31142C4A-7FB4-4CD8-9B37-798F61C0E9D1}" destId="{1A1E02E5-A76D-436B-8B1E-21F70E12D456}" srcOrd="0" destOrd="0" presId="urn:microsoft.com/office/officeart/2005/8/layout/pList2"/>
    <dgm:cxn modelId="{F923DE0A-915B-4714-BA6B-D4BB6C0B1790}" type="presOf" srcId="{1A1DF148-893C-4F75-87A7-4C7670133235}" destId="{A5E800BE-8563-4C0F-8F73-1B69A1F83807}" srcOrd="0" destOrd="0" presId="urn:microsoft.com/office/officeart/2005/8/layout/pList2"/>
    <dgm:cxn modelId="{044CCB56-C6F2-4019-BBCF-2157E9B245DD}" srcId="{69F22F3D-336F-495B-9A71-C3DB8970C60A}" destId="{8CCA0B32-B4A8-4176-9391-0239035829A6}" srcOrd="1" destOrd="0" parTransId="{67A2EB85-9D59-4C53-805A-CAF6418ABD66}" sibTransId="{DC3F303A-16B7-4138-8C66-89FA2D208CBB}"/>
    <dgm:cxn modelId="{DC5276F4-D208-4906-9BA4-757994CCEDDF}" type="presOf" srcId="{DC3F303A-16B7-4138-8C66-89FA2D208CBB}" destId="{E6CDB2B9-2309-4FD7-86B9-8B478CF33883}" srcOrd="0" destOrd="0" presId="urn:microsoft.com/office/officeart/2005/8/layout/pList2"/>
    <dgm:cxn modelId="{EB83A632-25AF-4D8D-9C51-A35BB0C66F68}" type="presOf" srcId="{EDA74081-D810-4AB0-AA75-4E63782E3285}" destId="{19988B9E-8297-4E0B-976C-48257340F075}" srcOrd="0" destOrd="0" presId="urn:microsoft.com/office/officeart/2005/8/layout/pList2"/>
    <dgm:cxn modelId="{4B289A23-6F65-4CC3-8A8F-DDEA77E26018}" type="presParOf" srcId="{CE10C153-B5C4-4002-8113-64B3AE33604D}" destId="{F49FA11D-74FD-4C7F-A6D5-DA7DAA7E0ECA}" srcOrd="0" destOrd="0" presId="urn:microsoft.com/office/officeart/2005/8/layout/pList2"/>
    <dgm:cxn modelId="{07F537E3-1378-4BD6-B992-E711BAE2299A}" type="presParOf" srcId="{CE10C153-B5C4-4002-8113-64B3AE33604D}" destId="{74867220-329C-486A-8A54-B9BB753683AB}" srcOrd="1" destOrd="0" presId="urn:microsoft.com/office/officeart/2005/8/layout/pList2"/>
    <dgm:cxn modelId="{9CDC568C-58FF-4AF7-9506-FC19840967B0}" type="presParOf" srcId="{74867220-329C-486A-8A54-B9BB753683AB}" destId="{64C83903-D12B-40C3-B1EA-2C7367E7FAF9}" srcOrd="0" destOrd="0" presId="urn:microsoft.com/office/officeart/2005/8/layout/pList2"/>
    <dgm:cxn modelId="{48F762DE-8ACF-4792-ADA6-78D901453D88}" type="presParOf" srcId="{64C83903-D12B-40C3-B1EA-2C7367E7FAF9}" destId="{6B4CCC4C-AF91-47EE-8127-1DF107749345}" srcOrd="0" destOrd="0" presId="urn:microsoft.com/office/officeart/2005/8/layout/pList2"/>
    <dgm:cxn modelId="{EBAFFE6C-D3F5-4298-B632-3732DDFDEB8C}" type="presParOf" srcId="{64C83903-D12B-40C3-B1EA-2C7367E7FAF9}" destId="{F011C3A6-044F-406A-B38C-CE564FF0E571}" srcOrd="1" destOrd="0" presId="urn:microsoft.com/office/officeart/2005/8/layout/pList2"/>
    <dgm:cxn modelId="{15EAF6AD-A0C9-4B26-9FD5-321D4D8D3E0E}" type="presParOf" srcId="{64C83903-D12B-40C3-B1EA-2C7367E7FAF9}" destId="{97CB367E-613C-4D6B-822E-AAFF3EA74F90}" srcOrd="2" destOrd="0" presId="urn:microsoft.com/office/officeart/2005/8/layout/pList2"/>
    <dgm:cxn modelId="{6993E625-E168-4035-A1FB-0049EBE7744F}" type="presParOf" srcId="{74867220-329C-486A-8A54-B9BB753683AB}" destId="{A5E800BE-8563-4C0F-8F73-1B69A1F83807}" srcOrd="1" destOrd="0" presId="urn:microsoft.com/office/officeart/2005/8/layout/pList2"/>
    <dgm:cxn modelId="{F3D774AF-87B5-4436-BE2B-16B0A53697E4}" type="presParOf" srcId="{74867220-329C-486A-8A54-B9BB753683AB}" destId="{96F9FDCC-40A6-4BDC-9CDE-844868FE01ED}" srcOrd="2" destOrd="0" presId="urn:microsoft.com/office/officeart/2005/8/layout/pList2"/>
    <dgm:cxn modelId="{DC9F7592-A295-497F-B6CB-C3F68097482F}" type="presParOf" srcId="{96F9FDCC-40A6-4BDC-9CDE-844868FE01ED}" destId="{6A6657C0-A9F8-4BF9-963B-35F8468B8BCF}" srcOrd="0" destOrd="0" presId="urn:microsoft.com/office/officeart/2005/8/layout/pList2"/>
    <dgm:cxn modelId="{BE59E44B-B4EB-494A-8821-607020A78171}" type="presParOf" srcId="{96F9FDCC-40A6-4BDC-9CDE-844868FE01ED}" destId="{7AF8FD6A-BB11-4D71-9129-C6F8791FF263}" srcOrd="1" destOrd="0" presId="urn:microsoft.com/office/officeart/2005/8/layout/pList2"/>
    <dgm:cxn modelId="{58F7C0A0-B29F-4DDF-99FD-65FE537D76D8}" type="presParOf" srcId="{96F9FDCC-40A6-4BDC-9CDE-844868FE01ED}" destId="{E6ABF31B-4913-4C30-910A-575D9DB89565}" srcOrd="2" destOrd="0" presId="urn:microsoft.com/office/officeart/2005/8/layout/pList2"/>
    <dgm:cxn modelId="{4C3CE3E4-481F-4955-91DA-710977417B8F}" type="presParOf" srcId="{74867220-329C-486A-8A54-B9BB753683AB}" destId="{E6CDB2B9-2309-4FD7-86B9-8B478CF33883}" srcOrd="3" destOrd="0" presId="urn:microsoft.com/office/officeart/2005/8/layout/pList2"/>
    <dgm:cxn modelId="{3EDD738D-41C6-4F14-BE17-9469651A5C33}" type="presParOf" srcId="{74867220-329C-486A-8A54-B9BB753683AB}" destId="{3BE5676D-B294-4731-98D7-FB101C52C7E4}" srcOrd="4" destOrd="0" presId="urn:microsoft.com/office/officeart/2005/8/layout/pList2"/>
    <dgm:cxn modelId="{B0AFD8E1-9C6C-4C4C-ABB8-1B5B90C8022C}" type="presParOf" srcId="{3BE5676D-B294-4731-98D7-FB101C52C7E4}" destId="{1A1E02E5-A76D-436B-8B1E-21F70E12D456}" srcOrd="0" destOrd="0" presId="urn:microsoft.com/office/officeart/2005/8/layout/pList2"/>
    <dgm:cxn modelId="{09FD2EBC-6CDB-4A29-8D8F-3D13EDC44DF3}" type="presParOf" srcId="{3BE5676D-B294-4731-98D7-FB101C52C7E4}" destId="{50255D0B-46AD-461D-B98A-C1D7983E3065}" srcOrd="1" destOrd="0" presId="urn:microsoft.com/office/officeart/2005/8/layout/pList2"/>
    <dgm:cxn modelId="{B5E0D9D4-18E9-4927-B5B0-00478DD86260}" type="presParOf" srcId="{3BE5676D-B294-4731-98D7-FB101C52C7E4}" destId="{DECC23CD-9C50-4B29-BAA5-4FFC488816E3}" srcOrd="2" destOrd="0" presId="urn:microsoft.com/office/officeart/2005/8/layout/pList2"/>
    <dgm:cxn modelId="{76AEBAFC-F220-4D34-845A-30E691289A1C}" type="presParOf" srcId="{74867220-329C-486A-8A54-B9BB753683AB}" destId="{19988B9E-8297-4E0B-976C-48257340F075}" srcOrd="5" destOrd="0" presId="urn:microsoft.com/office/officeart/2005/8/layout/pList2"/>
    <dgm:cxn modelId="{58BAF874-6D94-4E94-9CE4-CBD099EE1AD6}" type="presParOf" srcId="{74867220-329C-486A-8A54-B9BB753683AB}" destId="{72567AAA-20C7-4E1B-9CA3-AF53D85F1F3F}" srcOrd="6" destOrd="0" presId="urn:microsoft.com/office/officeart/2005/8/layout/pList2"/>
    <dgm:cxn modelId="{DDB482FA-C8D7-4344-BBFD-0564E1748835}" type="presParOf" srcId="{72567AAA-20C7-4E1B-9CA3-AF53D85F1F3F}" destId="{01711C99-CD2E-4D5F-AEDB-BC7B1567057D}" srcOrd="0" destOrd="0" presId="urn:microsoft.com/office/officeart/2005/8/layout/pList2"/>
    <dgm:cxn modelId="{630F207F-62FF-4CF9-9909-833D9B65E0E7}" type="presParOf" srcId="{72567AAA-20C7-4E1B-9CA3-AF53D85F1F3F}" destId="{8EB2CCEF-DFE4-46EA-A36F-B38CC3A26F75}" srcOrd="1" destOrd="0" presId="urn:microsoft.com/office/officeart/2005/8/layout/pList2"/>
    <dgm:cxn modelId="{D353A070-0A87-4057-9327-A17072687ED9}" type="presParOf" srcId="{72567AAA-20C7-4E1B-9CA3-AF53D85F1F3F}" destId="{F49D7084-0E7E-4C5D-BF87-DDC56617243C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49FA11D-74FD-4C7F-A6D5-DA7DAA7E0ECA}">
      <dsp:nvSpPr>
        <dsp:cNvPr id="0" name=""/>
        <dsp:cNvSpPr/>
      </dsp:nvSpPr>
      <dsp:spPr>
        <a:xfrm>
          <a:off x="0" y="0"/>
          <a:ext cx="8596312" cy="1883440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7CB367E-613C-4D6B-822E-AAFF3EA74F90}">
      <dsp:nvSpPr>
        <dsp:cNvPr id="0" name=""/>
        <dsp:cNvSpPr/>
      </dsp:nvSpPr>
      <dsp:spPr>
        <a:xfrm>
          <a:off x="260256" y="251125"/>
          <a:ext cx="1878092" cy="1381189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7000" b="-17000"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B4CCC4C-AF91-47EE-8127-1DF107749345}">
      <dsp:nvSpPr>
        <dsp:cNvPr id="0" name=""/>
        <dsp:cNvSpPr/>
      </dsp:nvSpPr>
      <dsp:spPr>
        <a:xfrm rot="10800000">
          <a:off x="260256" y="1883440"/>
          <a:ext cx="1878092" cy="2301982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912" tIns="184912" rIns="184912" bIns="184912" numCol="1" spcCol="1270" anchor="t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2600" kern="1200" dirty="0" smtClean="0"/>
            <a:t>Scratch</a:t>
          </a:r>
        </a:p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altLang="zh-TW" sz="2600" kern="1200" dirty="0" smtClean="0"/>
        </a:p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altLang="zh-TW" sz="2600" kern="1200" dirty="0" smtClean="0"/>
        </a:p>
      </dsp:txBody>
      <dsp:txXfrm rot="10800000">
        <a:off x="318014" y="1883440"/>
        <a:ext cx="1762576" cy="2244224"/>
      </dsp:txXfrm>
    </dsp:sp>
    <dsp:sp modelId="{E6ABF31B-4913-4C30-910A-575D9DB89565}">
      <dsp:nvSpPr>
        <dsp:cNvPr id="0" name=""/>
        <dsp:cNvSpPr/>
      </dsp:nvSpPr>
      <dsp:spPr>
        <a:xfrm>
          <a:off x="2326158" y="251125"/>
          <a:ext cx="1878092" cy="1381189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000" b="-8000"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A6657C0-A9F8-4BF9-963B-35F8468B8BCF}">
      <dsp:nvSpPr>
        <dsp:cNvPr id="0" name=""/>
        <dsp:cNvSpPr/>
      </dsp:nvSpPr>
      <dsp:spPr>
        <a:xfrm rot="10800000">
          <a:off x="2326158" y="1883440"/>
          <a:ext cx="1878092" cy="2301982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912" tIns="184912" rIns="184912" bIns="184912" numCol="1" spcCol="1270" anchor="t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2600" kern="1200" dirty="0" err="1" smtClean="0"/>
            <a:t>Micro:bit</a:t>
          </a:r>
          <a:endParaRPr lang="zh-TW" altLang="en-US" sz="2600" kern="1200" dirty="0"/>
        </a:p>
      </dsp:txBody>
      <dsp:txXfrm rot="10800000">
        <a:off x="2383916" y="1883440"/>
        <a:ext cx="1762576" cy="2244224"/>
      </dsp:txXfrm>
    </dsp:sp>
    <dsp:sp modelId="{DECC23CD-9C50-4B29-BAA5-4FFC488816E3}">
      <dsp:nvSpPr>
        <dsp:cNvPr id="0" name=""/>
        <dsp:cNvSpPr/>
      </dsp:nvSpPr>
      <dsp:spPr>
        <a:xfrm>
          <a:off x="4392060" y="251125"/>
          <a:ext cx="1878092" cy="1381189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" b="-4000"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A1E02E5-A76D-436B-8B1E-21F70E12D456}">
      <dsp:nvSpPr>
        <dsp:cNvPr id="0" name=""/>
        <dsp:cNvSpPr/>
      </dsp:nvSpPr>
      <dsp:spPr>
        <a:xfrm rot="10800000">
          <a:off x="4392060" y="1883440"/>
          <a:ext cx="1878092" cy="2301982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912" tIns="184912" rIns="184912" bIns="184912" numCol="1" spcCol="1270" anchor="t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2600" kern="1200" dirty="0" smtClean="0"/>
            <a:t>Python</a:t>
          </a:r>
          <a:endParaRPr lang="zh-TW" altLang="en-US" sz="2600" kern="1200" dirty="0"/>
        </a:p>
      </dsp:txBody>
      <dsp:txXfrm rot="10800000">
        <a:off x="4449818" y="1883440"/>
        <a:ext cx="1762576" cy="2244224"/>
      </dsp:txXfrm>
    </dsp:sp>
    <dsp:sp modelId="{F49D7084-0E7E-4C5D-BF87-DDC56617243C}">
      <dsp:nvSpPr>
        <dsp:cNvPr id="0" name=""/>
        <dsp:cNvSpPr/>
      </dsp:nvSpPr>
      <dsp:spPr>
        <a:xfrm>
          <a:off x="6457962" y="251125"/>
          <a:ext cx="1878092" cy="1381189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000" b="-6000"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1711C99-CD2E-4D5F-AEDB-BC7B1567057D}">
      <dsp:nvSpPr>
        <dsp:cNvPr id="0" name=""/>
        <dsp:cNvSpPr/>
      </dsp:nvSpPr>
      <dsp:spPr>
        <a:xfrm rot="10800000">
          <a:off x="6443088" y="1883440"/>
          <a:ext cx="1878092" cy="2301982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912" tIns="184912" rIns="184912" bIns="184912" numCol="1" spcCol="1270" anchor="t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2600" kern="1200" dirty="0" smtClean="0"/>
            <a:t>C++</a:t>
          </a:r>
          <a:endParaRPr lang="zh-TW" altLang="en-US" sz="2600" kern="1200" dirty="0"/>
        </a:p>
      </dsp:txBody>
      <dsp:txXfrm rot="10800000">
        <a:off x="6500846" y="1883440"/>
        <a:ext cx="1762576" cy="224422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157310-8112-4685-AA98-348B17A992CE}" type="datetimeFigureOut">
              <a:rPr lang="zh-TW" altLang="en-US" smtClean="0"/>
              <a:t>2021/7/5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9CD078-3F3E-4767-B9F1-AC4377EC8D6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829216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9CD078-3F3E-4767-B9F1-AC4377EC8D65}" type="slidenum">
              <a:rPr lang="zh-TW" altLang="en-US" smtClean="0"/>
              <a:t>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37283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9CD078-3F3E-4767-B9F1-AC4377EC8D65}" type="slidenum">
              <a:rPr lang="zh-TW" altLang="en-US" smtClean="0"/>
              <a:t>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82582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9CD078-3F3E-4767-B9F1-AC4377EC8D65}" type="slidenum">
              <a:rPr lang="zh-TW" altLang="en-US" smtClean="0"/>
              <a:t>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729819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9CD078-3F3E-4767-B9F1-AC4377EC8D65}" type="slidenum">
              <a:rPr lang="zh-TW" altLang="en-US" smtClean="0"/>
              <a:t>10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563461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9CD078-3F3E-4767-B9F1-AC4377EC8D65}" type="slidenum">
              <a:rPr lang="zh-TW" altLang="en-US" smtClean="0"/>
              <a:t>11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969621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EF3B74-482C-4851-8239-2B1DAE7321EC}" type="datetimeFigureOut">
              <a:rPr lang="zh-TW" altLang="en-US" smtClean="0"/>
              <a:t>2021/7/5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E2AFF9-184C-476C-8858-8B9BECBB69F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104851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標題與說明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EF3B74-482C-4851-8239-2B1DAE7321EC}" type="datetimeFigureOut">
              <a:rPr lang="zh-TW" altLang="en-US" smtClean="0"/>
              <a:t>2021/7/5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E2AFF9-184C-476C-8858-8B9BECBB69F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762908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EF3B74-482C-4851-8239-2B1DAE7321EC}" type="datetimeFigureOut">
              <a:rPr lang="zh-TW" altLang="en-US" smtClean="0"/>
              <a:t>2021/7/5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E2AFF9-184C-476C-8858-8B9BECBB69F4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211249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EF3B74-482C-4851-8239-2B1DAE7321EC}" type="datetimeFigureOut">
              <a:rPr lang="zh-TW" altLang="en-US" smtClean="0"/>
              <a:t>2021/7/5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E2AFF9-184C-476C-8858-8B9BECBB69F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710974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EF3B74-482C-4851-8239-2B1DAE7321EC}" type="datetimeFigureOut">
              <a:rPr lang="zh-TW" altLang="en-US" smtClean="0"/>
              <a:t>2021/7/5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E2AFF9-184C-476C-8858-8B9BECBB69F4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2461882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是非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EF3B74-482C-4851-8239-2B1DAE7321EC}" type="datetimeFigureOut">
              <a:rPr lang="zh-TW" altLang="en-US" smtClean="0"/>
              <a:t>2021/7/5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E2AFF9-184C-476C-8858-8B9BECBB69F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409323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EF3B74-482C-4851-8239-2B1DAE7321EC}" type="datetimeFigureOut">
              <a:rPr lang="zh-TW" altLang="en-US" smtClean="0"/>
              <a:t>2021/7/5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E2AFF9-184C-476C-8858-8B9BECBB69F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66026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EF3B74-482C-4851-8239-2B1DAE7321EC}" type="datetimeFigureOut">
              <a:rPr lang="zh-TW" altLang="en-US" smtClean="0"/>
              <a:t>2021/7/5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E2AFF9-184C-476C-8858-8B9BECBB69F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008431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EF3B74-482C-4851-8239-2B1DAE7321EC}" type="datetimeFigureOut">
              <a:rPr lang="zh-TW" altLang="en-US" smtClean="0"/>
              <a:t>2021/7/5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E2AFF9-184C-476C-8858-8B9BECBB69F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738180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EF3B74-482C-4851-8239-2B1DAE7321EC}" type="datetimeFigureOut">
              <a:rPr lang="zh-TW" altLang="en-US" smtClean="0"/>
              <a:t>2021/7/5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E2AFF9-184C-476C-8858-8B9BECBB69F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616440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EF3B74-482C-4851-8239-2B1DAE7321EC}" type="datetimeFigureOut">
              <a:rPr lang="zh-TW" altLang="en-US" smtClean="0"/>
              <a:t>2021/7/5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E2AFF9-184C-476C-8858-8B9BECBB69F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606328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EF3B74-482C-4851-8239-2B1DAE7321EC}" type="datetimeFigureOut">
              <a:rPr lang="zh-TW" altLang="en-US" smtClean="0"/>
              <a:t>2021/7/5</a:t>
            </a:fld>
            <a:endParaRPr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E2AFF9-184C-476C-8858-8B9BECBB69F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370484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EF3B74-482C-4851-8239-2B1DAE7321EC}" type="datetimeFigureOut">
              <a:rPr lang="zh-TW" altLang="en-US" smtClean="0"/>
              <a:t>2021/7/5</a:t>
            </a:fld>
            <a:endParaRPr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E2AFF9-184C-476C-8858-8B9BECBB69F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732735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EF3B74-482C-4851-8239-2B1DAE7321EC}" type="datetimeFigureOut">
              <a:rPr lang="zh-TW" altLang="en-US" smtClean="0"/>
              <a:t>2021/7/5</a:t>
            </a:fld>
            <a:endParaRPr lang="zh-TW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E2AFF9-184C-476C-8858-8B9BECBB69F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505030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EF3B74-482C-4851-8239-2B1DAE7321EC}" type="datetimeFigureOut">
              <a:rPr lang="zh-TW" altLang="en-US" smtClean="0"/>
              <a:t>2021/7/5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E2AFF9-184C-476C-8858-8B9BECBB69F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708469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EF3B74-482C-4851-8239-2B1DAE7321EC}" type="datetimeFigureOut">
              <a:rPr lang="zh-TW" altLang="en-US" smtClean="0"/>
              <a:t>2021/7/5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E2AFF9-184C-476C-8858-8B9BECBB69F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488093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EF3B74-482C-4851-8239-2B1DAE7321EC}" type="datetimeFigureOut">
              <a:rPr lang="zh-TW" altLang="en-US" smtClean="0"/>
              <a:t>2021/7/5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09E2AFF9-184C-476C-8858-8B9BECBB69F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999145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  <p:sldLayoutId id="2147483719" r:id="rId12"/>
    <p:sldLayoutId id="2147483720" r:id="rId13"/>
    <p:sldLayoutId id="2147483721" r:id="rId14"/>
    <p:sldLayoutId id="2147483722" r:id="rId15"/>
    <p:sldLayoutId id="2147483723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hyperlink" Target="https://www.youtube.com/watch?v=nKIu9yen5nc&amp;t=30s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663185" y="1549031"/>
            <a:ext cx="7766936" cy="1646302"/>
          </a:xfrm>
        </p:spPr>
        <p:txBody>
          <a:bodyPr/>
          <a:lstStyle/>
          <a:p>
            <a:r>
              <a:rPr lang="zh-TW" altLang="en-US" dirty="0"/>
              <a:t>程式設計</a:t>
            </a:r>
            <a:r>
              <a:rPr lang="en-US" altLang="zh-TW" dirty="0"/>
              <a:t>C</a:t>
            </a:r>
            <a:r>
              <a:rPr lang="zh-TW" altLang="en-US" dirty="0"/>
              <a:t>語言</a:t>
            </a:r>
            <a:endParaRPr lang="zh-TW" altLang="en-US" sz="4000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73975" y="3195333"/>
            <a:ext cx="7766936" cy="1096899"/>
          </a:xfrm>
        </p:spPr>
        <p:txBody>
          <a:bodyPr/>
          <a:lstStyle/>
          <a:p>
            <a:r>
              <a:rPr lang="zh-TW" altLang="en-US" dirty="0" smtClean="0"/>
              <a:t>多元選修課程</a:t>
            </a:r>
            <a:endParaRPr lang="zh-TW" altLang="en-US" dirty="0"/>
          </a:p>
        </p:txBody>
      </p:sp>
      <p:pic>
        <p:nvPicPr>
          <p:cNvPr id="1026" name="Picture 2" descr="我想學程式，但到底該從哪個語言入門？. 程式麻瓜的程式知識課（一） | by Cheng-Wei Hu | 胡程維| AppWorks School  | Mediu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9771" y="3481083"/>
            <a:ext cx="5905500" cy="2457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5721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初階課程大綱</a:t>
            </a:r>
            <a:endParaRPr lang="zh-TW" altLang="en-US" dirty="0"/>
          </a:p>
        </p:txBody>
      </p:sp>
      <p:graphicFrame>
        <p:nvGraphicFramePr>
          <p:cNvPr id="7" name="表格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64195644"/>
              </p:ext>
            </p:extLst>
          </p:nvPr>
        </p:nvGraphicFramePr>
        <p:xfrm>
          <a:off x="774504" y="1442223"/>
          <a:ext cx="8436403" cy="380763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17542">
                  <a:extLst>
                    <a:ext uri="{9D8B030D-6E8A-4147-A177-3AD203B41FA5}">
                      <a16:colId xmlns:a16="http://schemas.microsoft.com/office/drawing/2014/main" val="1896213329"/>
                    </a:ext>
                  </a:extLst>
                </a:gridCol>
                <a:gridCol w="1857711">
                  <a:extLst>
                    <a:ext uri="{9D8B030D-6E8A-4147-A177-3AD203B41FA5}">
                      <a16:colId xmlns:a16="http://schemas.microsoft.com/office/drawing/2014/main" val="581424965"/>
                    </a:ext>
                  </a:extLst>
                </a:gridCol>
                <a:gridCol w="5261150">
                  <a:extLst>
                    <a:ext uri="{9D8B030D-6E8A-4147-A177-3AD203B41FA5}">
                      <a16:colId xmlns:a16="http://schemas.microsoft.com/office/drawing/2014/main" val="2146763000"/>
                    </a:ext>
                  </a:extLst>
                </a:gridCol>
              </a:tblGrid>
              <a:tr h="42307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000" kern="100" dirty="0">
                          <a:effectLst/>
                        </a:rPr>
                        <a:t>週次</a:t>
                      </a:r>
                      <a:endParaRPr lang="zh-TW" sz="2000" kern="100" dirty="0"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  <a:cs typeface="新細明體" panose="02020500000000000000" pitchFamily="18" charset="-12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000" kern="100" dirty="0">
                          <a:effectLst/>
                        </a:rPr>
                        <a:t>單元</a:t>
                      </a:r>
                      <a:r>
                        <a:rPr lang="en-US" sz="2000" kern="100" dirty="0">
                          <a:effectLst/>
                        </a:rPr>
                        <a:t>/</a:t>
                      </a:r>
                      <a:r>
                        <a:rPr lang="zh-TW" sz="2000" kern="100" dirty="0">
                          <a:effectLst/>
                        </a:rPr>
                        <a:t>主題</a:t>
                      </a:r>
                      <a:endParaRPr lang="zh-TW" sz="2000" kern="100" dirty="0"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  <a:cs typeface="新細明體" panose="02020500000000000000" pitchFamily="18" charset="-12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000" kern="100" dirty="0">
                          <a:effectLst/>
                        </a:rPr>
                        <a:t>內容綱要</a:t>
                      </a:r>
                      <a:endParaRPr lang="zh-TW" sz="2000" kern="100" dirty="0"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  <a:cs typeface="新細明體" panose="02020500000000000000" pitchFamily="18" charset="-12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191574391"/>
                  </a:ext>
                </a:extLst>
              </a:tr>
              <a:tr h="42307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000" kern="100" dirty="0">
                          <a:effectLst/>
                          <a:latin typeface="+mn-ea"/>
                          <a:ea typeface="+mn-ea"/>
                          <a:cs typeface="新細明體" panose="02020500000000000000" pitchFamily="18" charset="-120"/>
                        </a:rPr>
                        <a:t>第十一週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zh-TW" sz="2000" kern="100" dirty="0">
                          <a:effectLst/>
                          <a:latin typeface="+mn-ea"/>
                          <a:ea typeface="+mn-ea"/>
                          <a:cs typeface="新細明體" panose="02020500000000000000" pitchFamily="18" charset="-120"/>
                        </a:rPr>
                        <a:t>迴圈結構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spcAft>
                          <a:spcPts val="0"/>
                        </a:spcAft>
                        <a:tabLst>
                          <a:tab pos="114935" algn="l"/>
                          <a:tab pos="325120" algn="l"/>
                          <a:tab pos="342900" algn="l"/>
                          <a:tab pos="439420" algn="l"/>
                          <a:tab pos="457200" algn="l"/>
                        </a:tabLst>
                      </a:pPr>
                      <a:r>
                        <a:rPr lang="en-US" sz="2000" kern="100">
                          <a:effectLst/>
                          <a:latin typeface="+mn-ea"/>
                          <a:ea typeface="+mn-ea"/>
                          <a:cs typeface="新細明體" panose="02020500000000000000" pitchFamily="18" charset="-120"/>
                        </a:rPr>
                        <a:t>For</a:t>
                      </a:r>
                      <a:r>
                        <a:rPr lang="zh-TW" sz="2000" kern="100">
                          <a:effectLst/>
                          <a:latin typeface="+mn-ea"/>
                          <a:ea typeface="+mn-ea"/>
                          <a:cs typeface="新細明體" panose="02020500000000000000" pitchFamily="18" charset="-120"/>
                        </a:rPr>
                        <a:t>迴圈與累加應用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807004892"/>
                  </a:ext>
                </a:extLst>
              </a:tr>
              <a:tr h="42307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000" kern="100" dirty="0">
                          <a:effectLst/>
                          <a:latin typeface="+mn-ea"/>
                          <a:ea typeface="+mn-ea"/>
                          <a:cs typeface="新細明體" panose="02020500000000000000" pitchFamily="18" charset="-120"/>
                        </a:rPr>
                        <a:t>第十二週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zh-TW" sz="2000" kern="100" dirty="0">
                          <a:effectLst/>
                          <a:latin typeface="+mn-ea"/>
                          <a:ea typeface="+mn-ea"/>
                          <a:cs typeface="新細明體" panose="02020500000000000000" pitchFamily="18" charset="-120"/>
                        </a:rPr>
                        <a:t>迴圈結構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spcAft>
                          <a:spcPts val="0"/>
                        </a:spcAft>
                        <a:tabLst>
                          <a:tab pos="114935" algn="l"/>
                          <a:tab pos="325120" algn="l"/>
                          <a:tab pos="342900" algn="l"/>
                          <a:tab pos="439420" algn="l"/>
                          <a:tab pos="457200" algn="l"/>
                        </a:tabLst>
                      </a:pPr>
                      <a:r>
                        <a:rPr lang="en-US" sz="2000" kern="100" dirty="0">
                          <a:effectLst/>
                          <a:latin typeface="+mn-ea"/>
                          <a:ea typeface="+mn-ea"/>
                          <a:cs typeface="新細明體" panose="02020500000000000000" pitchFamily="18" charset="-120"/>
                        </a:rPr>
                        <a:t>while</a:t>
                      </a:r>
                      <a:r>
                        <a:rPr lang="zh-TW" sz="2000" kern="100" dirty="0">
                          <a:effectLst/>
                          <a:latin typeface="+mn-ea"/>
                          <a:ea typeface="+mn-ea"/>
                          <a:cs typeface="新細明體" panose="02020500000000000000" pitchFamily="18" charset="-120"/>
                        </a:rPr>
                        <a:t>條件判斷迴圈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680080878"/>
                  </a:ext>
                </a:extLst>
              </a:tr>
              <a:tr h="42307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000" kern="100" dirty="0">
                          <a:effectLst/>
                          <a:latin typeface="+mn-ea"/>
                          <a:ea typeface="+mn-ea"/>
                          <a:cs typeface="新細明體" panose="02020500000000000000" pitchFamily="18" charset="-120"/>
                        </a:rPr>
                        <a:t>第十三週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zh-TW" sz="2000" kern="100" dirty="0">
                          <a:effectLst/>
                          <a:latin typeface="+mn-ea"/>
                          <a:ea typeface="+mn-ea"/>
                          <a:cs typeface="新細明體" panose="02020500000000000000" pitchFamily="18" charset="-120"/>
                        </a:rPr>
                        <a:t>進階迴圈結構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spcAft>
                          <a:spcPts val="0"/>
                        </a:spcAft>
                        <a:tabLst>
                          <a:tab pos="114935" algn="l"/>
                          <a:tab pos="325120" algn="l"/>
                          <a:tab pos="342900" algn="l"/>
                          <a:tab pos="439420" algn="l"/>
                          <a:tab pos="457200" algn="l"/>
                        </a:tabLst>
                      </a:pPr>
                      <a:r>
                        <a:rPr lang="zh-TW" sz="2000" kern="100" dirty="0">
                          <a:effectLst/>
                          <a:latin typeface="+mn-ea"/>
                          <a:ea typeface="+mn-ea"/>
                          <a:cs typeface="新細明體" panose="02020500000000000000" pitchFamily="18" charset="-120"/>
                        </a:rPr>
                        <a:t>巢狀迴圈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373660947"/>
                  </a:ext>
                </a:extLst>
              </a:tr>
              <a:tr h="42307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000" kern="100" dirty="0">
                          <a:effectLst/>
                          <a:latin typeface="+mn-ea"/>
                          <a:ea typeface="+mn-ea"/>
                          <a:cs typeface="新細明體" panose="02020500000000000000" pitchFamily="18" charset="-120"/>
                        </a:rPr>
                        <a:t>第十四週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zh-TW" sz="2000" kern="100">
                          <a:effectLst/>
                          <a:latin typeface="+mn-ea"/>
                          <a:ea typeface="+mn-ea"/>
                          <a:cs typeface="新細明體" panose="02020500000000000000" pitchFamily="18" charset="-120"/>
                        </a:rPr>
                        <a:t>進階迴圈結構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spcAft>
                          <a:spcPts val="0"/>
                        </a:spcAft>
                        <a:tabLst>
                          <a:tab pos="114935" algn="l"/>
                          <a:tab pos="325120" algn="l"/>
                          <a:tab pos="342900" algn="l"/>
                          <a:tab pos="439420" algn="l"/>
                          <a:tab pos="457200" algn="l"/>
                        </a:tabLst>
                      </a:pPr>
                      <a:r>
                        <a:rPr lang="zh-TW" sz="2000" kern="100" dirty="0">
                          <a:effectLst/>
                          <a:latin typeface="+mn-ea"/>
                          <a:ea typeface="+mn-ea"/>
                          <a:cs typeface="新細明體" panose="02020500000000000000" pitchFamily="18" charset="-120"/>
                        </a:rPr>
                        <a:t>迴圈特殊指令應用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403521598"/>
                  </a:ext>
                </a:extLst>
              </a:tr>
              <a:tr h="42307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000" kern="100" dirty="0">
                          <a:effectLst/>
                          <a:latin typeface="+mn-ea"/>
                          <a:ea typeface="+mn-ea"/>
                          <a:cs typeface="新細明體" panose="02020500000000000000" pitchFamily="18" charset="-120"/>
                        </a:rPr>
                        <a:t>第十五週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zh-TW" sz="2000" kern="100">
                          <a:effectLst/>
                          <a:latin typeface="+mn-ea"/>
                          <a:ea typeface="+mn-ea"/>
                          <a:cs typeface="新細明體" panose="02020500000000000000" pitchFamily="18" charset="-120"/>
                        </a:rPr>
                        <a:t>綜合應用</a:t>
                      </a:r>
                      <a:r>
                        <a:rPr lang="en-US" sz="2000" kern="100">
                          <a:effectLst/>
                          <a:latin typeface="+mn-ea"/>
                          <a:ea typeface="+mn-ea"/>
                          <a:cs typeface="新細明體" panose="02020500000000000000" pitchFamily="18" charset="-120"/>
                        </a:rPr>
                        <a:t>(</a:t>
                      </a:r>
                      <a:r>
                        <a:rPr lang="zh-TW" sz="2000" kern="100">
                          <a:effectLst/>
                          <a:latin typeface="+mn-ea"/>
                          <a:ea typeface="+mn-ea"/>
                          <a:cs typeface="新細明體" panose="02020500000000000000" pitchFamily="18" charset="-120"/>
                        </a:rPr>
                        <a:t>一</a:t>
                      </a:r>
                      <a:r>
                        <a:rPr lang="en-US" sz="2000" kern="100">
                          <a:effectLst/>
                          <a:latin typeface="+mn-ea"/>
                          <a:ea typeface="+mn-ea"/>
                          <a:cs typeface="新細明體" panose="02020500000000000000" pitchFamily="18" charset="-120"/>
                        </a:rPr>
                        <a:t>)</a:t>
                      </a:r>
                      <a:endParaRPr lang="zh-TW" sz="2000" kern="100">
                        <a:effectLst/>
                        <a:latin typeface="+mn-ea"/>
                        <a:ea typeface="+mn-ea"/>
                        <a:cs typeface="新細明體" panose="02020500000000000000" pitchFamily="18" charset="-12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spcAft>
                          <a:spcPts val="0"/>
                        </a:spcAft>
                        <a:tabLst>
                          <a:tab pos="114935" algn="l"/>
                          <a:tab pos="325120" algn="l"/>
                          <a:tab pos="342900" algn="l"/>
                          <a:tab pos="439420" algn="l"/>
                          <a:tab pos="457200" algn="l"/>
                        </a:tabLst>
                      </a:pPr>
                      <a:r>
                        <a:rPr lang="zh-TW" sz="2000" kern="10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範例教學，小組討論，繳交作業</a:t>
                      </a:r>
                      <a:endParaRPr lang="zh-TW" sz="2000" kern="100" dirty="0">
                        <a:effectLst/>
                        <a:latin typeface="+mn-ea"/>
                        <a:ea typeface="+mn-ea"/>
                        <a:cs typeface="新細明體" panose="02020500000000000000" pitchFamily="18" charset="-12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676129814"/>
                  </a:ext>
                </a:extLst>
              </a:tr>
              <a:tr h="42307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000" kern="100" dirty="0">
                          <a:effectLst/>
                          <a:latin typeface="+mn-ea"/>
                          <a:ea typeface="+mn-ea"/>
                          <a:cs typeface="新細明體" panose="02020500000000000000" pitchFamily="18" charset="-120"/>
                        </a:rPr>
                        <a:t>第十六週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zh-TW" sz="2000" kern="100">
                          <a:effectLst/>
                          <a:latin typeface="+mn-ea"/>
                          <a:ea typeface="+mn-ea"/>
                          <a:cs typeface="新細明體" panose="02020500000000000000" pitchFamily="18" charset="-120"/>
                        </a:rPr>
                        <a:t>綜合應用</a:t>
                      </a:r>
                      <a:r>
                        <a:rPr lang="en-US" sz="2000" kern="100">
                          <a:effectLst/>
                          <a:latin typeface="+mn-ea"/>
                          <a:ea typeface="+mn-ea"/>
                          <a:cs typeface="新細明體" panose="02020500000000000000" pitchFamily="18" charset="-120"/>
                        </a:rPr>
                        <a:t>(</a:t>
                      </a:r>
                      <a:r>
                        <a:rPr lang="zh-TW" sz="2000" kern="100">
                          <a:effectLst/>
                          <a:latin typeface="+mn-ea"/>
                          <a:ea typeface="+mn-ea"/>
                          <a:cs typeface="新細明體" panose="02020500000000000000" pitchFamily="18" charset="-120"/>
                        </a:rPr>
                        <a:t>二</a:t>
                      </a:r>
                      <a:r>
                        <a:rPr lang="en-US" sz="2000" kern="100">
                          <a:effectLst/>
                          <a:latin typeface="+mn-ea"/>
                          <a:ea typeface="+mn-ea"/>
                          <a:cs typeface="新細明體" panose="02020500000000000000" pitchFamily="18" charset="-120"/>
                        </a:rPr>
                        <a:t>)</a:t>
                      </a:r>
                      <a:endParaRPr lang="zh-TW" sz="2000" kern="100">
                        <a:effectLst/>
                        <a:latin typeface="+mn-ea"/>
                        <a:ea typeface="+mn-ea"/>
                        <a:cs typeface="新細明體" panose="02020500000000000000" pitchFamily="18" charset="-12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spcAft>
                          <a:spcPts val="0"/>
                        </a:spcAft>
                        <a:tabLst>
                          <a:tab pos="114935" algn="l"/>
                          <a:tab pos="325120" algn="l"/>
                          <a:tab pos="342900" algn="l"/>
                          <a:tab pos="439420" algn="l"/>
                          <a:tab pos="457200" algn="l"/>
                        </a:tabLst>
                      </a:pPr>
                      <a:r>
                        <a:rPr lang="zh-TW" sz="2000" kern="10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範例教學，小組討論，繳交作業</a:t>
                      </a:r>
                      <a:endParaRPr lang="zh-TW" sz="2000" kern="100" dirty="0">
                        <a:effectLst/>
                        <a:latin typeface="+mn-ea"/>
                        <a:ea typeface="+mn-ea"/>
                        <a:cs typeface="新細明體" panose="02020500000000000000" pitchFamily="18" charset="-12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220633016"/>
                  </a:ext>
                </a:extLst>
              </a:tr>
              <a:tr h="42307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000" kern="100" dirty="0">
                          <a:effectLst/>
                          <a:latin typeface="+mn-ea"/>
                          <a:ea typeface="+mn-ea"/>
                          <a:cs typeface="新細明體" panose="02020500000000000000" pitchFamily="18" charset="-120"/>
                        </a:rPr>
                        <a:t>第十七週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zh-TW" sz="2000" kern="100">
                          <a:effectLst/>
                          <a:latin typeface="+mn-ea"/>
                          <a:ea typeface="+mn-ea"/>
                          <a:cs typeface="新細明體" panose="02020500000000000000" pitchFamily="18" charset="-120"/>
                        </a:rPr>
                        <a:t>綜合應用</a:t>
                      </a:r>
                      <a:r>
                        <a:rPr lang="en-US" sz="2000" kern="100">
                          <a:effectLst/>
                          <a:latin typeface="+mn-ea"/>
                          <a:ea typeface="+mn-ea"/>
                          <a:cs typeface="新細明體" panose="02020500000000000000" pitchFamily="18" charset="-120"/>
                        </a:rPr>
                        <a:t>(</a:t>
                      </a:r>
                      <a:r>
                        <a:rPr lang="zh-TW" sz="2000" kern="100">
                          <a:effectLst/>
                          <a:latin typeface="+mn-ea"/>
                          <a:ea typeface="+mn-ea"/>
                          <a:cs typeface="新細明體" panose="02020500000000000000" pitchFamily="18" charset="-120"/>
                        </a:rPr>
                        <a:t>三</a:t>
                      </a:r>
                      <a:r>
                        <a:rPr lang="en-US" sz="2000" kern="100">
                          <a:effectLst/>
                          <a:latin typeface="+mn-ea"/>
                          <a:ea typeface="+mn-ea"/>
                          <a:cs typeface="新細明體" panose="02020500000000000000" pitchFamily="18" charset="-120"/>
                        </a:rPr>
                        <a:t>)</a:t>
                      </a:r>
                      <a:endParaRPr lang="zh-TW" sz="2000" kern="100">
                        <a:effectLst/>
                        <a:latin typeface="+mn-ea"/>
                        <a:ea typeface="+mn-ea"/>
                        <a:cs typeface="新細明體" panose="02020500000000000000" pitchFamily="18" charset="-12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spcAft>
                          <a:spcPts val="0"/>
                        </a:spcAft>
                        <a:tabLst>
                          <a:tab pos="114935" algn="l"/>
                          <a:tab pos="325120" algn="l"/>
                          <a:tab pos="342900" algn="l"/>
                          <a:tab pos="439420" algn="l"/>
                          <a:tab pos="457200" algn="l"/>
                        </a:tabLst>
                      </a:pPr>
                      <a:r>
                        <a:rPr lang="zh-TW" sz="2000" kern="10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繳交期末作業</a:t>
                      </a:r>
                      <a:endParaRPr lang="zh-TW" sz="2000" kern="100" dirty="0">
                        <a:effectLst/>
                        <a:latin typeface="+mn-ea"/>
                        <a:ea typeface="+mn-ea"/>
                        <a:cs typeface="新細明體" panose="02020500000000000000" pitchFamily="18" charset="-12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102670897"/>
                  </a:ext>
                </a:extLst>
              </a:tr>
              <a:tr h="42307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000" kern="100" dirty="0">
                          <a:effectLst/>
                          <a:latin typeface="+mn-ea"/>
                          <a:ea typeface="+mn-ea"/>
                          <a:cs typeface="新細明體" panose="02020500000000000000" pitchFamily="18" charset="-120"/>
                        </a:rPr>
                        <a:t>第十八週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zh-TW" sz="2000" kern="100">
                          <a:effectLst/>
                          <a:latin typeface="+mn-ea"/>
                          <a:ea typeface="+mn-ea"/>
                          <a:cs typeface="新細明體" panose="02020500000000000000" pitchFamily="18" charset="-120"/>
                        </a:rPr>
                        <a:t>期末上機測驗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spcAft>
                          <a:spcPts val="0"/>
                        </a:spcAft>
                        <a:tabLst>
                          <a:tab pos="114935" algn="l"/>
                          <a:tab pos="325120" algn="l"/>
                          <a:tab pos="342900" algn="l"/>
                          <a:tab pos="439420" algn="l"/>
                          <a:tab pos="457200" algn="l"/>
                        </a:tabLst>
                      </a:pPr>
                      <a:r>
                        <a:rPr lang="zh-TW" sz="2000" kern="10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上機實作測驗</a:t>
                      </a:r>
                      <a:endParaRPr lang="zh-TW" sz="2000" kern="100" dirty="0">
                        <a:effectLst/>
                        <a:latin typeface="+mn-ea"/>
                        <a:ea typeface="+mn-ea"/>
                        <a:cs typeface="新細明體" panose="02020500000000000000" pitchFamily="18" charset="-12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84110854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28557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dirty="0"/>
              <a:t>學習</a:t>
            </a:r>
            <a:r>
              <a:rPr lang="zh-TW" altLang="en-US" dirty="0" smtClean="0"/>
              <a:t>評量</a:t>
            </a:r>
            <a:r>
              <a:rPr lang="en-US" altLang="zh-TW" dirty="0" smtClean="0"/>
              <a:t>(</a:t>
            </a:r>
            <a:r>
              <a:rPr lang="zh-TW" altLang="en-US" dirty="0"/>
              <a:t>評量方式</a:t>
            </a:r>
            <a:r>
              <a:rPr lang="en-US" altLang="zh-TW" dirty="0" smtClean="0"/>
              <a:t>)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TW" altLang="zh-TW" sz="2400" dirty="0" smtClean="0"/>
              <a:t>程式</a:t>
            </a:r>
            <a:r>
              <a:rPr lang="zh-TW" altLang="zh-TW" sz="2400" dirty="0"/>
              <a:t>作業：</a:t>
            </a:r>
            <a:r>
              <a:rPr lang="en-US" altLang="zh-TW" sz="2400" dirty="0"/>
              <a:t>50</a:t>
            </a:r>
            <a:r>
              <a:rPr lang="zh-TW" altLang="zh-TW" sz="2400" dirty="0"/>
              <a:t>％ </a:t>
            </a:r>
          </a:p>
          <a:p>
            <a:r>
              <a:rPr lang="zh-TW" altLang="zh-TW" sz="2400" dirty="0" smtClean="0"/>
              <a:t>期中</a:t>
            </a:r>
            <a:r>
              <a:rPr lang="zh-TW" altLang="zh-TW" sz="2400" dirty="0"/>
              <a:t>上機考：</a:t>
            </a:r>
            <a:r>
              <a:rPr lang="en-US" altLang="zh-TW" sz="2400" dirty="0"/>
              <a:t>20</a:t>
            </a:r>
            <a:r>
              <a:rPr lang="zh-TW" altLang="zh-TW" sz="2400" dirty="0"/>
              <a:t>％</a:t>
            </a:r>
          </a:p>
          <a:p>
            <a:r>
              <a:rPr lang="zh-TW" altLang="zh-TW" sz="2400" dirty="0" smtClean="0"/>
              <a:t>期末</a:t>
            </a:r>
            <a:r>
              <a:rPr lang="zh-TW" altLang="zh-TW" sz="2400" dirty="0"/>
              <a:t>上機考：</a:t>
            </a:r>
            <a:r>
              <a:rPr lang="en-US" altLang="zh-TW" sz="2400" dirty="0"/>
              <a:t>20</a:t>
            </a:r>
            <a:r>
              <a:rPr lang="zh-TW" altLang="zh-TW" sz="2400" dirty="0"/>
              <a:t>％</a:t>
            </a:r>
          </a:p>
          <a:p>
            <a:r>
              <a:rPr lang="zh-TW" altLang="zh-TW" sz="2400" dirty="0" smtClean="0"/>
              <a:t>其他</a:t>
            </a:r>
            <a:r>
              <a:rPr lang="en-US" altLang="zh-TW" sz="2400" dirty="0" smtClean="0"/>
              <a:t> </a:t>
            </a:r>
            <a:r>
              <a:rPr lang="en-US" altLang="zh-TW" sz="2400" dirty="0"/>
              <a:t>(</a:t>
            </a:r>
            <a:r>
              <a:rPr lang="zh-TW" altLang="zh-TW" sz="2400" dirty="0"/>
              <a:t>課堂表現及互動與出席</a:t>
            </a:r>
            <a:r>
              <a:rPr lang="en-US" altLang="zh-TW" sz="2400" dirty="0"/>
              <a:t>)</a:t>
            </a:r>
            <a:r>
              <a:rPr lang="zh-TW" altLang="zh-TW" sz="2400" dirty="0"/>
              <a:t>：</a:t>
            </a:r>
            <a:r>
              <a:rPr lang="en-US" altLang="zh-TW" sz="2400" dirty="0"/>
              <a:t>10</a:t>
            </a:r>
            <a:r>
              <a:rPr lang="zh-TW" altLang="zh-TW" sz="2400" dirty="0"/>
              <a:t>％</a:t>
            </a:r>
            <a:endParaRPr lang="en-US" altLang="zh-TW" sz="2400" dirty="0" smtClean="0"/>
          </a:p>
        </p:txBody>
      </p:sp>
    </p:spTree>
    <p:extLst>
      <p:ext uri="{BB962C8B-B14F-4D97-AF65-F5344CB8AC3E}">
        <p14:creationId xmlns:p14="http://schemas.microsoft.com/office/powerpoint/2010/main" val="918609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108-2</a:t>
            </a:r>
            <a:r>
              <a:rPr lang="zh-TW" altLang="en-US" dirty="0" smtClean="0"/>
              <a:t>普一孝上課場景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875" y="2164034"/>
            <a:ext cx="5617078" cy="3876094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5661" y="2161205"/>
            <a:ext cx="5248276" cy="3879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957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43034" y="735982"/>
            <a:ext cx="7722546" cy="5536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403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hlinkClick r:id="rId2"/>
              </a:rPr>
              <a:t>學電腦科學改變世界</a:t>
            </a:r>
            <a:r>
              <a:rPr lang="zh-TW" altLang="en-US" dirty="0"/>
              <a:t/>
            </a:r>
            <a:br>
              <a:rPr lang="zh-TW" altLang="en-US" dirty="0"/>
            </a:br>
            <a:endParaRPr lang="zh-TW" altLang="en-US" dirty="0"/>
          </a:p>
        </p:txBody>
      </p:sp>
      <p:pic>
        <p:nvPicPr>
          <p:cNvPr id="6" name="內容版面配置區 5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71911" y="3764197"/>
            <a:ext cx="3772987" cy="2153384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911" y="1605682"/>
            <a:ext cx="3772987" cy="2176579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20491" y="1604429"/>
            <a:ext cx="3859441" cy="2169066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44897" y="3764197"/>
            <a:ext cx="4132170" cy="2153384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44898" y="1605682"/>
            <a:ext cx="3573113" cy="2180078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18011" y="3773495"/>
            <a:ext cx="3861921" cy="2153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601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77333" y="609600"/>
            <a:ext cx="9425671" cy="1320800"/>
          </a:xfrm>
        </p:spPr>
        <p:txBody>
          <a:bodyPr>
            <a:normAutofit/>
          </a:bodyPr>
          <a:lstStyle/>
          <a:p>
            <a:r>
              <a:rPr lang="zh-TW" altLang="en-US" dirty="0"/>
              <a:t>迎接 </a:t>
            </a:r>
            <a:r>
              <a:rPr lang="en-US" altLang="zh-TW" dirty="0"/>
              <a:t>AI </a:t>
            </a:r>
            <a:r>
              <a:rPr lang="zh-TW" altLang="en-US" dirty="0"/>
              <a:t>世代，</a:t>
            </a:r>
            <a:r>
              <a:rPr lang="en-US" altLang="zh-TW" dirty="0"/>
              <a:t>2020 </a:t>
            </a:r>
            <a:r>
              <a:rPr lang="zh-TW" altLang="en-US" dirty="0"/>
              <a:t>年日本小五強制上</a:t>
            </a:r>
            <a:r>
              <a:rPr lang="zh-TW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程式</a:t>
            </a:r>
            <a:r>
              <a:rPr lang="zh-TW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課</a:t>
            </a:r>
            <a:endParaRPr lang="zh-TW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TW" altLang="en-US" b="1" dirty="0">
                <a:solidFill>
                  <a:srgbClr val="0070C0"/>
                </a:solidFill>
              </a:rPr>
              <a:t>賈伯斯曾說，每個人都應該學習如何編程電腦，因為它教會你如何思考。</a:t>
            </a:r>
            <a:endParaRPr lang="en-US" altLang="zh-TW" b="1" dirty="0">
              <a:solidFill>
                <a:srgbClr val="0070C0"/>
              </a:solidFill>
            </a:endParaRPr>
          </a:p>
          <a:p>
            <a:r>
              <a:rPr lang="zh-TW" altLang="en-US" b="1" dirty="0">
                <a:solidFill>
                  <a:srgbClr val="0070C0"/>
                </a:solidFill>
              </a:rPr>
              <a:t>比爾蓋茲也認為程式教育是「每個學生都應該學習的 </a:t>
            </a:r>
            <a:r>
              <a:rPr lang="en-US" altLang="zh-TW" b="1" dirty="0">
                <a:solidFill>
                  <a:srgbClr val="0070C0"/>
                </a:solidFill>
              </a:rPr>
              <a:t>21 </a:t>
            </a:r>
            <a:r>
              <a:rPr lang="zh-TW" altLang="en-US" b="1" dirty="0">
                <a:solidFill>
                  <a:srgbClr val="0070C0"/>
                </a:solidFill>
              </a:rPr>
              <a:t>世紀基本技能」。</a:t>
            </a:r>
            <a:endParaRPr lang="en-US" altLang="zh-TW" dirty="0"/>
          </a:p>
          <a:p>
            <a:r>
              <a:rPr lang="zh-TW" altLang="en-US" dirty="0"/>
              <a:t>日本經濟產業省 </a:t>
            </a:r>
            <a:r>
              <a:rPr lang="en-US" altLang="zh-TW" dirty="0"/>
              <a:t>2016 </a:t>
            </a:r>
            <a:r>
              <a:rPr lang="zh-TW" altLang="en-US" dirty="0"/>
              <a:t>年估計，如果 </a:t>
            </a:r>
            <a:r>
              <a:rPr lang="en-US" altLang="zh-TW" dirty="0"/>
              <a:t>IT </a:t>
            </a:r>
            <a:r>
              <a:rPr lang="zh-TW" altLang="en-US" dirty="0"/>
              <a:t>市場以溫和速度成長，日本 </a:t>
            </a:r>
            <a:r>
              <a:rPr lang="en-US" altLang="zh-TW" dirty="0"/>
              <a:t>2020 </a:t>
            </a:r>
            <a:r>
              <a:rPr lang="zh-TW" altLang="en-US" dirty="0"/>
              <a:t>年將缺乏約 </a:t>
            </a:r>
            <a:r>
              <a:rPr lang="en-US" altLang="zh-TW" dirty="0"/>
              <a:t>29 </a:t>
            </a:r>
            <a:r>
              <a:rPr lang="zh-TW" altLang="en-US" dirty="0"/>
              <a:t>萬名科技人才，到 </a:t>
            </a:r>
            <a:r>
              <a:rPr lang="en-US" altLang="zh-TW" dirty="0"/>
              <a:t>2030 </a:t>
            </a:r>
            <a:r>
              <a:rPr lang="zh-TW" altLang="en-US" dirty="0"/>
              <a:t>年擴大為 </a:t>
            </a:r>
            <a:r>
              <a:rPr lang="en-US" altLang="zh-TW" dirty="0"/>
              <a:t>59 </a:t>
            </a:r>
            <a:r>
              <a:rPr lang="zh-TW" altLang="en-US" dirty="0"/>
              <a:t>萬人。日本政府希望將程式設計的知識深植於基礎教育，</a:t>
            </a:r>
            <a:r>
              <a:rPr lang="zh-TW" altLang="en-US" b="1" dirty="0">
                <a:solidFill>
                  <a:srgbClr val="0070C0"/>
                </a:solidFill>
              </a:rPr>
              <a:t>讓兒童盡早開始接觸寫程式</a:t>
            </a:r>
            <a:r>
              <a:rPr lang="zh-TW" altLang="en-US" dirty="0"/>
              <a:t>，才能讓真正有興趣和想從事這行的人提早接受專業訓練。</a:t>
            </a:r>
            <a:endParaRPr lang="en-US" altLang="zh-TW" dirty="0"/>
          </a:p>
          <a:p>
            <a:r>
              <a:rPr lang="en-US" altLang="zh-TW" dirty="0"/>
              <a:t>2016 </a:t>
            </a:r>
            <a:r>
              <a:rPr lang="zh-TW" altLang="en-US" dirty="0"/>
              <a:t>年 </a:t>
            </a:r>
            <a:r>
              <a:rPr lang="en-US" altLang="zh-TW" dirty="0"/>
              <a:t>4 </a:t>
            </a:r>
            <a:r>
              <a:rPr lang="zh-TW" altLang="en-US" dirty="0"/>
              <a:t>月，日本首相安倍晉三宣布日本將從 </a:t>
            </a:r>
            <a:r>
              <a:rPr lang="en-US" altLang="zh-TW" dirty="0"/>
              <a:t>2020 </a:t>
            </a:r>
            <a:r>
              <a:rPr lang="zh-TW" altLang="en-US" dirty="0"/>
              <a:t>年開始對各級教育實行強制性規劃教育。而日本教育部最新批准的新教科書，裡頭有教導學生</a:t>
            </a:r>
            <a:r>
              <a:rPr lang="zh-TW" altLang="en-US" b="1" dirty="0">
                <a:solidFill>
                  <a:srgbClr val="0070C0"/>
                </a:solidFill>
              </a:rPr>
              <a:t>以數位方式繪製多邊形</a:t>
            </a:r>
            <a:r>
              <a:rPr lang="zh-TW" altLang="en-US" dirty="0"/>
              <a:t>，或</a:t>
            </a:r>
            <a:r>
              <a:rPr lang="zh-TW" altLang="en-US" b="1" dirty="0">
                <a:solidFill>
                  <a:srgbClr val="0070C0"/>
                </a:solidFill>
              </a:rPr>
              <a:t>使用簡單的命令讓 </a:t>
            </a:r>
            <a:r>
              <a:rPr lang="en-US" altLang="zh-TW" b="1" dirty="0">
                <a:solidFill>
                  <a:srgbClr val="0070C0"/>
                </a:solidFill>
              </a:rPr>
              <a:t>LED  </a:t>
            </a:r>
            <a:r>
              <a:rPr lang="zh-TW" altLang="en-US" b="1" dirty="0">
                <a:solidFill>
                  <a:srgbClr val="0070C0"/>
                </a:solidFill>
              </a:rPr>
              <a:t>燈閃爍</a:t>
            </a:r>
            <a:r>
              <a:rPr lang="zh-TW" altLang="en-US" dirty="0"/>
              <a:t>等的測試題目，目的是灌輸使用程式處理資訊的基礎知識，以及透過反覆試驗來培養邏輯思維。</a:t>
            </a:r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180057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890" y="542692"/>
            <a:ext cx="9259737" cy="4564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8288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標題 1"/>
          <p:cNvSpPr txBox="1">
            <a:spLocks/>
          </p:cNvSpPr>
          <p:nvPr/>
        </p:nvSpPr>
        <p:spPr>
          <a:xfrm>
            <a:off x="677334" y="68627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altLang="zh-TW" dirty="0" smtClean="0"/>
              <a:t>108</a:t>
            </a:r>
            <a:r>
              <a:rPr lang="zh-TW" altLang="en-US" dirty="0" smtClean="0"/>
              <a:t>課綱資訊科技</a:t>
            </a:r>
            <a:r>
              <a:rPr lang="en-US" altLang="zh-TW" dirty="0" smtClean="0"/>
              <a:t>_</a:t>
            </a:r>
            <a:r>
              <a:rPr lang="zh-TW" altLang="en-US" dirty="0" smtClean="0"/>
              <a:t>格致中學</a:t>
            </a:r>
            <a:endParaRPr lang="zh-TW" altLang="en-US" dirty="0"/>
          </a:p>
        </p:txBody>
      </p:sp>
      <p:graphicFrame>
        <p:nvGraphicFramePr>
          <p:cNvPr id="5" name="內容版面配置區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93765248"/>
              </p:ext>
            </p:extLst>
          </p:nvPr>
        </p:nvGraphicFramePr>
        <p:xfrm>
          <a:off x="677863" y="1702420"/>
          <a:ext cx="8596312" cy="41854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9537710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授課對象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77334" y="1714541"/>
            <a:ext cx="8154432" cy="3880773"/>
          </a:xfrm>
        </p:spPr>
        <p:txBody>
          <a:bodyPr/>
          <a:lstStyle/>
          <a:p>
            <a:r>
              <a:rPr lang="zh-TW" altLang="en-US" sz="2800" dirty="0" smtClean="0"/>
              <a:t>對於</a:t>
            </a:r>
            <a:r>
              <a:rPr lang="zh-TW" altLang="en-US" sz="2800" b="1" dirty="0" smtClean="0">
                <a:solidFill>
                  <a:srgbClr val="0070C0"/>
                </a:solidFill>
              </a:rPr>
              <a:t>程式設計</a:t>
            </a:r>
            <a:r>
              <a:rPr lang="zh-TW" altLang="en-US" sz="2800" b="1" dirty="0" smtClean="0">
                <a:solidFill>
                  <a:srgbClr val="FF0000"/>
                </a:solidFill>
              </a:rPr>
              <a:t>有興趣</a:t>
            </a:r>
            <a:r>
              <a:rPr lang="zh-TW" altLang="en-US" sz="2800" dirty="0" smtClean="0"/>
              <a:t>，且有學習過相關程式設計課程，具備基礎程式設計能力。</a:t>
            </a:r>
            <a:endParaRPr lang="en-US" altLang="zh-TW" sz="2800" dirty="0" smtClean="0"/>
          </a:p>
          <a:p>
            <a:r>
              <a:rPr lang="zh-TW" altLang="en-US" sz="2800" dirty="0" smtClean="0"/>
              <a:t>未來想報考</a:t>
            </a:r>
            <a:r>
              <a:rPr lang="zh-TW" altLang="en-US" sz="2800" b="1" dirty="0" smtClean="0">
                <a:solidFill>
                  <a:srgbClr val="FF0000"/>
                </a:solidFill>
              </a:rPr>
              <a:t>理工</a:t>
            </a:r>
            <a:r>
              <a:rPr lang="zh-TW" altLang="en-US" sz="2800" b="1" dirty="0" smtClean="0">
                <a:solidFill>
                  <a:srgbClr val="0070C0"/>
                </a:solidFill>
              </a:rPr>
              <a:t>電子、電機工程</a:t>
            </a:r>
            <a:r>
              <a:rPr lang="zh-TW" altLang="en-US" sz="2800" dirty="0" smtClean="0"/>
              <a:t>等領域，想打好程式設計基礎。</a:t>
            </a:r>
            <a:endParaRPr lang="en-US" altLang="zh-TW" sz="2800" dirty="0" smtClean="0"/>
          </a:p>
          <a:p>
            <a:r>
              <a:rPr lang="zh-TW" altLang="en-US" sz="2800" dirty="0" smtClean="0"/>
              <a:t>喜歡</a:t>
            </a:r>
            <a:r>
              <a:rPr lang="zh-TW" altLang="en-US" sz="2800" b="1" dirty="0" smtClean="0">
                <a:solidFill>
                  <a:srgbClr val="0070C0"/>
                </a:solidFill>
              </a:rPr>
              <a:t>邏輯思考</a:t>
            </a:r>
            <a:r>
              <a:rPr lang="zh-TW" altLang="en-US" sz="2800" dirty="0" smtClean="0"/>
              <a:t>，對於程式設計有興趣。</a:t>
            </a:r>
            <a:endParaRPr lang="en-US" altLang="zh-TW" sz="2800" dirty="0" smtClean="0"/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686966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課程目標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35363" y="1774284"/>
            <a:ext cx="9723037" cy="3880773"/>
          </a:xfrm>
        </p:spPr>
        <p:txBody>
          <a:bodyPr>
            <a:normAutofit/>
          </a:bodyPr>
          <a:lstStyle/>
          <a:p>
            <a:r>
              <a:rPr lang="en-US" altLang="zh-TW" sz="2800" dirty="0"/>
              <a:t>1.</a:t>
            </a:r>
            <a:r>
              <a:rPr lang="zh-TW" altLang="zh-TW" sz="2800" dirty="0"/>
              <a:t>培養學生程式設計正確概念。</a:t>
            </a:r>
          </a:p>
          <a:p>
            <a:r>
              <a:rPr lang="en-US" altLang="zh-TW" sz="2800" dirty="0"/>
              <a:t>2.</a:t>
            </a:r>
            <a:r>
              <a:rPr lang="zh-TW" altLang="zh-TW" sz="2800" dirty="0"/>
              <a:t>培養學生使用</a:t>
            </a:r>
            <a:r>
              <a:rPr lang="en-US" altLang="zh-TW" sz="2800" dirty="0"/>
              <a:t> C/C++ </a:t>
            </a:r>
            <a:r>
              <a:rPr lang="zh-TW" altLang="zh-TW" sz="2800" dirty="0"/>
              <a:t>程式語言的基本技巧以及實作能力。</a:t>
            </a:r>
          </a:p>
          <a:p>
            <a:r>
              <a:rPr lang="en-US" altLang="zh-TW" sz="2800" dirty="0"/>
              <a:t>3.</a:t>
            </a:r>
            <a:r>
              <a:rPr lang="zh-TW" altLang="zh-TW" sz="2800" dirty="0"/>
              <a:t>培養學生邏輯思維及運用電腦解決問題之能力。 </a:t>
            </a:r>
          </a:p>
          <a:p>
            <a:r>
              <a:rPr lang="en-US" altLang="zh-TW" sz="2800" dirty="0"/>
              <a:t>4.</a:t>
            </a:r>
            <a:r>
              <a:rPr lang="zh-TW" altLang="zh-TW" sz="2800" dirty="0"/>
              <a:t>啟發學生學習程式設計之興趣，並引導相關入學進路。</a:t>
            </a:r>
            <a:endParaRPr lang="zh-TW" altLang="en-US" sz="2800" dirty="0"/>
          </a:p>
        </p:txBody>
      </p:sp>
    </p:spTree>
    <p:extLst>
      <p:ext uri="{BB962C8B-B14F-4D97-AF65-F5344CB8AC3E}">
        <p14:creationId xmlns:p14="http://schemas.microsoft.com/office/powerpoint/2010/main" val="2300154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初階課程大綱</a:t>
            </a:r>
            <a:endParaRPr lang="zh-TW" altLang="en-US" dirty="0"/>
          </a:p>
        </p:txBody>
      </p:sp>
      <p:graphicFrame>
        <p:nvGraphicFramePr>
          <p:cNvPr id="7" name="表格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62009580"/>
              </p:ext>
            </p:extLst>
          </p:nvPr>
        </p:nvGraphicFramePr>
        <p:xfrm>
          <a:off x="774507" y="1442223"/>
          <a:ext cx="8101864" cy="465378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16579">
                  <a:extLst>
                    <a:ext uri="{9D8B030D-6E8A-4147-A177-3AD203B41FA5}">
                      <a16:colId xmlns:a16="http://schemas.microsoft.com/office/drawing/2014/main" val="1896213329"/>
                    </a:ext>
                  </a:extLst>
                </a:gridCol>
                <a:gridCol w="1863740">
                  <a:extLst>
                    <a:ext uri="{9D8B030D-6E8A-4147-A177-3AD203B41FA5}">
                      <a16:colId xmlns:a16="http://schemas.microsoft.com/office/drawing/2014/main" val="581424965"/>
                    </a:ext>
                  </a:extLst>
                </a:gridCol>
                <a:gridCol w="5321545">
                  <a:extLst>
                    <a:ext uri="{9D8B030D-6E8A-4147-A177-3AD203B41FA5}">
                      <a16:colId xmlns:a16="http://schemas.microsoft.com/office/drawing/2014/main" val="2146763000"/>
                    </a:ext>
                  </a:extLst>
                </a:gridCol>
              </a:tblGrid>
              <a:tr h="42307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000" kern="100" dirty="0">
                          <a:effectLst/>
                        </a:rPr>
                        <a:t>週次</a:t>
                      </a:r>
                      <a:endParaRPr lang="zh-TW" sz="2000" kern="100" dirty="0"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  <a:cs typeface="新細明體" panose="02020500000000000000" pitchFamily="18" charset="-12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000" kern="100" dirty="0">
                          <a:effectLst/>
                        </a:rPr>
                        <a:t>單元</a:t>
                      </a:r>
                      <a:r>
                        <a:rPr lang="en-US" sz="2000" kern="100" dirty="0">
                          <a:effectLst/>
                        </a:rPr>
                        <a:t>/</a:t>
                      </a:r>
                      <a:r>
                        <a:rPr lang="zh-TW" sz="2000" kern="100" dirty="0">
                          <a:effectLst/>
                        </a:rPr>
                        <a:t>主題</a:t>
                      </a:r>
                      <a:endParaRPr lang="zh-TW" sz="2000" kern="100" dirty="0"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  <a:cs typeface="新細明體" panose="02020500000000000000" pitchFamily="18" charset="-12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000" kern="100" dirty="0">
                          <a:effectLst/>
                        </a:rPr>
                        <a:t>內容綱要</a:t>
                      </a:r>
                      <a:endParaRPr lang="zh-TW" sz="2000" kern="100" dirty="0"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  <a:cs typeface="新細明體" panose="02020500000000000000" pitchFamily="18" charset="-12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191574391"/>
                  </a:ext>
                </a:extLst>
              </a:tr>
              <a:tr h="42307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000" kern="100" dirty="0">
                          <a:effectLst/>
                        </a:rPr>
                        <a:t>第一週</a:t>
                      </a:r>
                      <a:endParaRPr lang="zh-TW" sz="2000" kern="100" dirty="0"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  <a:cs typeface="新細明體" panose="02020500000000000000" pitchFamily="18" charset="-12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zh-TW" sz="2000" kern="100" dirty="0">
                          <a:effectLst/>
                        </a:rPr>
                        <a:t>程式設計概述</a:t>
                      </a:r>
                      <a:endParaRPr lang="zh-TW" sz="2000" kern="100" dirty="0"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  <a:cs typeface="新細明體" panose="02020500000000000000" pitchFamily="18" charset="-12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200"/>
                        </a:lnSpc>
                        <a:spcAft>
                          <a:spcPts val="0"/>
                        </a:spcAft>
                        <a:tabLst>
                          <a:tab pos="114935" algn="l"/>
                          <a:tab pos="325120" algn="l"/>
                          <a:tab pos="342900" algn="l"/>
                          <a:tab pos="439420" algn="l"/>
                          <a:tab pos="457200" algn="l"/>
                        </a:tabLst>
                      </a:pPr>
                      <a:r>
                        <a:rPr lang="zh-TW" sz="2000" kern="100">
                          <a:effectLst/>
                        </a:rPr>
                        <a:t>操作環境介面、編譯執行與除錯</a:t>
                      </a:r>
                      <a:endParaRPr lang="zh-TW" sz="2000" kern="100"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  <a:cs typeface="新細明體" panose="02020500000000000000" pitchFamily="18" charset="-12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807004892"/>
                  </a:ext>
                </a:extLst>
              </a:tr>
              <a:tr h="42307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000" kern="100" dirty="0">
                          <a:effectLst/>
                        </a:rPr>
                        <a:t>第二週</a:t>
                      </a:r>
                      <a:endParaRPr lang="zh-TW" sz="2000" kern="100" dirty="0"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  <a:cs typeface="新細明體" panose="02020500000000000000" pitchFamily="18" charset="-12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zh-TW" sz="2000" kern="100" dirty="0">
                          <a:effectLst/>
                        </a:rPr>
                        <a:t>基本輸出入指令</a:t>
                      </a:r>
                      <a:endParaRPr lang="zh-TW" sz="2000" kern="100" dirty="0"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  <a:cs typeface="新細明體" panose="02020500000000000000" pitchFamily="18" charset="-12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200"/>
                        </a:lnSpc>
                        <a:spcAft>
                          <a:spcPts val="0"/>
                        </a:spcAft>
                        <a:tabLst>
                          <a:tab pos="114935" algn="l"/>
                          <a:tab pos="325120" algn="l"/>
                          <a:tab pos="342900" algn="l"/>
                          <a:tab pos="439420" algn="l"/>
                          <a:tab pos="457200" algn="l"/>
                        </a:tabLst>
                      </a:pPr>
                      <a:r>
                        <a:rPr lang="zh-TW" sz="2000" kern="100" dirty="0">
                          <a:effectLst/>
                        </a:rPr>
                        <a:t>輸入與輸出函數、特殊控制符號介紹</a:t>
                      </a:r>
                      <a:endParaRPr lang="zh-TW" sz="2000" kern="100" dirty="0"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  <a:cs typeface="新細明體" panose="02020500000000000000" pitchFamily="18" charset="-12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680080878"/>
                  </a:ext>
                </a:extLst>
              </a:tr>
              <a:tr h="42307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000" kern="100" dirty="0">
                          <a:effectLst/>
                        </a:rPr>
                        <a:t>第三週</a:t>
                      </a:r>
                      <a:endParaRPr lang="zh-TW" sz="2000" kern="100" dirty="0"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  <a:cs typeface="新細明體" panose="02020500000000000000" pitchFamily="18" charset="-12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zh-TW" sz="2000" kern="100" dirty="0">
                          <a:effectLst/>
                        </a:rPr>
                        <a:t>變數與資料型態</a:t>
                      </a:r>
                      <a:endParaRPr lang="zh-TW" sz="2000" kern="100" dirty="0"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  <a:cs typeface="新細明體" panose="02020500000000000000" pitchFamily="18" charset="-12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200"/>
                        </a:lnSpc>
                        <a:spcAft>
                          <a:spcPts val="0"/>
                        </a:spcAft>
                        <a:tabLst>
                          <a:tab pos="114935" algn="l"/>
                          <a:tab pos="325120" algn="l"/>
                          <a:tab pos="342900" algn="l"/>
                          <a:tab pos="439420" algn="l"/>
                          <a:tab pos="457200" algn="l"/>
                        </a:tabLst>
                      </a:pPr>
                      <a:r>
                        <a:rPr lang="zh-TW" sz="2000" kern="100" dirty="0">
                          <a:effectLst/>
                        </a:rPr>
                        <a:t>變數與常數宣告、各種資料型態介紹</a:t>
                      </a:r>
                      <a:endParaRPr lang="zh-TW" sz="2000" kern="100" dirty="0"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  <a:cs typeface="新細明體" panose="02020500000000000000" pitchFamily="18" charset="-12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373660947"/>
                  </a:ext>
                </a:extLst>
              </a:tr>
              <a:tr h="42307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000" kern="100" dirty="0">
                          <a:effectLst/>
                        </a:rPr>
                        <a:t>第四週</a:t>
                      </a:r>
                      <a:endParaRPr lang="zh-TW" sz="2000" kern="100" dirty="0"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  <a:cs typeface="新細明體" panose="02020500000000000000" pitchFamily="18" charset="-12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zh-TW" sz="2000" kern="100">
                          <a:effectLst/>
                        </a:rPr>
                        <a:t>運算符號</a:t>
                      </a:r>
                      <a:endParaRPr lang="zh-TW" sz="2000" kern="100"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  <a:cs typeface="新細明體" panose="02020500000000000000" pitchFamily="18" charset="-12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200"/>
                        </a:lnSpc>
                        <a:spcAft>
                          <a:spcPts val="0"/>
                        </a:spcAft>
                        <a:tabLst>
                          <a:tab pos="114935" algn="l"/>
                          <a:tab pos="325120" algn="l"/>
                          <a:tab pos="342900" algn="l"/>
                          <a:tab pos="439420" algn="l"/>
                          <a:tab pos="457200" algn="l"/>
                        </a:tabLst>
                      </a:pPr>
                      <a:r>
                        <a:rPr lang="zh-TW" sz="2000" kern="100" dirty="0">
                          <a:effectLst/>
                        </a:rPr>
                        <a:t>算術運算、比較運算、邏輯運算</a:t>
                      </a:r>
                      <a:endParaRPr lang="zh-TW" sz="2000" kern="100" dirty="0"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  <a:cs typeface="新細明體" panose="02020500000000000000" pitchFamily="18" charset="-12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403521598"/>
                  </a:ext>
                </a:extLst>
              </a:tr>
              <a:tr h="42307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000" kern="100" dirty="0">
                          <a:effectLst/>
                        </a:rPr>
                        <a:t>第五週</a:t>
                      </a:r>
                      <a:endParaRPr lang="zh-TW" sz="2000" kern="100" dirty="0"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  <a:cs typeface="新細明體" panose="02020500000000000000" pitchFamily="18" charset="-12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zh-TW" sz="2000" kern="100">
                          <a:effectLst/>
                        </a:rPr>
                        <a:t>綜合運算</a:t>
                      </a:r>
                      <a:endParaRPr lang="zh-TW" sz="2000" kern="100"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  <a:cs typeface="新細明體" panose="02020500000000000000" pitchFamily="18" charset="-12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200"/>
                        </a:lnSpc>
                        <a:spcAft>
                          <a:spcPts val="0"/>
                        </a:spcAft>
                        <a:tabLst>
                          <a:tab pos="114935" algn="l"/>
                          <a:tab pos="325120" algn="l"/>
                          <a:tab pos="342900" algn="l"/>
                          <a:tab pos="439420" algn="l"/>
                          <a:tab pos="457200" algn="l"/>
                        </a:tabLst>
                      </a:pPr>
                      <a:r>
                        <a:rPr lang="zh-TW" sz="2000" kern="100" dirty="0">
                          <a:effectLst/>
                        </a:rPr>
                        <a:t>運算符號之整合應用</a:t>
                      </a:r>
                      <a:endParaRPr lang="zh-TW" sz="2000" kern="100" dirty="0"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  <a:cs typeface="新細明體" panose="02020500000000000000" pitchFamily="18" charset="-12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676129814"/>
                  </a:ext>
                </a:extLst>
              </a:tr>
              <a:tr h="42307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000" kern="100" dirty="0">
                          <a:effectLst/>
                        </a:rPr>
                        <a:t>第六週</a:t>
                      </a:r>
                      <a:endParaRPr lang="zh-TW" sz="2000" kern="100" dirty="0"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  <a:cs typeface="新細明體" panose="02020500000000000000" pitchFamily="18" charset="-12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TW" sz="2000" kern="100">
                          <a:effectLst/>
                        </a:rPr>
                        <a:t>選擇結構</a:t>
                      </a:r>
                      <a:endParaRPr lang="zh-TW" sz="2000" kern="100"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  <a:cs typeface="新細明體" panose="02020500000000000000" pitchFamily="18" charset="-12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200"/>
                        </a:lnSpc>
                        <a:spcAft>
                          <a:spcPts val="0"/>
                        </a:spcAft>
                        <a:tabLst>
                          <a:tab pos="114935" algn="l"/>
                          <a:tab pos="325120" algn="l"/>
                          <a:tab pos="342900" algn="l"/>
                          <a:tab pos="439420" algn="l"/>
                          <a:tab pos="457200" algn="l"/>
                        </a:tabLst>
                      </a:pPr>
                      <a:r>
                        <a:rPr lang="zh-TW" sz="2000" kern="100" dirty="0">
                          <a:effectLst/>
                        </a:rPr>
                        <a:t>單向選擇結構與雙向選擇結構</a:t>
                      </a:r>
                      <a:endParaRPr lang="zh-TW" sz="2000" kern="100" dirty="0"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  <a:cs typeface="新細明體" panose="02020500000000000000" pitchFamily="18" charset="-12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220633016"/>
                  </a:ext>
                </a:extLst>
              </a:tr>
              <a:tr h="42307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000" kern="100" dirty="0">
                          <a:effectLst/>
                        </a:rPr>
                        <a:t>第七週</a:t>
                      </a:r>
                      <a:endParaRPr lang="zh-TW" sz="2000" kern="100" dirty="0"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  <a:cs typeface="新細明體" panose="02020500000000000000" pitchFamily="18" charset="-12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TW" sz="2000" kern="100">
                          <a:effectLst/>
                        </a:rPr>
                        <a:t>多向選擇結構</a:t>
                      </a:r>
                      <a:endParaRPr lang="zh-TW" sz="2000" kern="100"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  <a:cs typeface="新細明體" panose="02020500000000000000" pitchFamily="18" charset="-12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200"/>
                        </a:lnSpc>
                        <a:spcAft>
                          <a:spcPts val="0"/>
                        </a:spcAft>
                        <a:tabLst>
                          <a:tab pos="114935" algn="l"/>
                          <a:tab pos="325120" algn="l"/>
                          <a:tab pos="342900" algn="l"/>
                          <a:tab pos="439420" algn="l"/>
                          <a:tab pos="457200" algn="l"/>
                        </a:tabLst>
                      </a:pPr>
                      <a:r>
                        <a:rPr lang="zh-TW" sz="2000" kern="100" dirty="0">
                          <a:effectLst/>
                        </a:rPr>
                        <a:t>多向選擇結構</a:t>
                      </a:r>
                      <a:endParaRPr lang="zh-TW" sz="2000" kern="100" dirty="0"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  <a:cs typeface="新細明體" panose="02020500000000000000" pitchFamily="18" charset="-12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102670897"/>
                  </a:ext>
                </a:extLst>
              </a:tr>
              <a:tr h="42307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000" kern="100" dirty="0">
                          <a:effectLst/>
                        </a:rPr>
                        <a:t>第八週</a:t>
                      </a:r>
                      <a:endParaRPr lang="zh-TW" sz="2000" kern="100" dirty="0"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  <a:cs typeface="新細明體" panose="02020500000000000000" pitchFamily="18" charset="-12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TW" sz="2000" kern="100">
                          <a:effectLst/>
                        </a:rPr>
                        <a:t>巢狀選擇結構</a:t>
                      </a:r>
                      <a:endParaRPr lang="zh-TW" sz="2000" kern="100"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  <a:cs typeface="新細明體" panose="02020500000000000000" pitchFamily="18" charset="-12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200"/>
                        </a:lnSpc>
                        <a:spcAft>
                          <a:spcPts val="0"/>
                        </a:spcAft>
                        <a:tabLst>
                          <a:tab pos="114935" algn="l"/>
                          <a:tab pos="325120" algn="l"/>
                          <a:tab pos="342900" algn="l"/>
                          <a:tab pos="439420" algn="l"/>
                          <a:tab pos="457200" algn="l"/>
                        </a:tabLst>
                      </a:pPr>
                      <a:r>
                        <a:rPr lang="zh-TW" sz="2000" kern="100" dirty="0">
                          <a:effectLst/>
                        </a:rPr>
                        <a:t>巢狀判斷結構</a:t>
                      </a:r>
                      <a:endParaRPr lang="zh-TW" sz="2000" kern="100" dirty="0"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  <a:cs typeface="新細明體" panose="02020500000000000000" pitchFamily="18" charset="-12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841108543"/>
                  </a:ext>
                </a:extLst>
              </a:tr>
              <a:tr h="42307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000" kern="100" dirty="0">
                          <a:effectLst/>
                        </a:rPr>
                        <a:t>第九週</a:t>
                      </a:r>
                      <a:endParaRPr lang="zh-TW" sz="2000" kern="100" dirty="0"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  <a:cs typeface="新細明體" panose="02020500000000000000" pitchFamily="18" charset="-12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TW" sz="2000" kern="100">
                          <a:effectLst/>
                        </a:rPr>
                        <a:t>巢狀選擇結構</a:t>
                      </a:r>
                      <a:endParaRPr lang="zh-TW" sz="2000" kern="100"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  <a:cs typeface="新細明體" panose="02020500000000000000" pitchFamily="18" charset="-12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200"/>
                        </a:lnSpc>
                        <a:spcAft>
                          <a:spcPts val="0"/>
                        </a:spcAft>
                        <a:tabLst>
                          <a:tab pos="114935" algn="l"/>
                          <a:tab pos="325120" algn="l"/>
                          <a:tab pos="342900" algn="l"/>
                          <a:tab pos="439420" algn="l"/>
                          <a:tab pos="457200" algn="l"/>
                        </a:tabLst>
                      </a:pPr>
                      <a:r>
                        <a:rPr lang="zh-TW" sz="2000" kern="100" dirty="0">
                          <a:effectLst/>
                        </a:rPr>
                        <a:t>巢狀判斷結構應用</a:t>
                      </a:r>
                      <a:endParaRPr lang="zh-TW" sz="2000" kern="100" dirty="0"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  <a:cs typeface="新細明體" panose="02020500000000000000" pitchFamily="18" charset="-12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001523804"/>
                  </a:ext>
                </a:extLst>
              </a:tr>
              <a:tr h="42307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000" kern="100" dirty="0">
                          <a:effectLst/>
                        </a:rPr>
                        <a:t>第十週</a:t>
                      </a:r>
                      <a:endParaRPr lang="zh-TW" sz="2000" kern="100" dirty="0"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  <a:cs typeface="新細明體" panose="02020500000000000000" pitchFamily="18" charset="-12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zh-TW" sz="2000" kern="100">
                          <a:effectLst/>
                        </a:rPr>
                        <a:t>期中上機測驗</a:t>
                      </a:r>
                      <a:endParaRPr lang="zh-TW" sz="2000" kern="100"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  <a:cs typeface="新細明體" panose="02020500000000000000" pitchFamily="18" charset="-12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200"/>
                        </a:lnSpc>
                        <a:spcAft>
                          <a:spcPts val="0"/>
                        </a:spcAft>
                        <a:tabLst>
                          <a:tab pos="114935" algn="l"/>
                          <a:tab pos="325120" algn="l"/>
                          <a:tab pos="342900" algn="l"/>
                          <a:tab pos="439420" algn="l"/>
                          <a:tab pos="457200" algn="l"/>
                        </a:tabLst>
                      </a:pPr>
                      <a:r>
                        <a:rPr lang="zh-TW" sz="2000" kern="100" dirty="0">
                          <a:effectLst/>
                        </a:rPr>
                        <a:t>上機實作測驗</a:t>
                      </a:r>
                      <a:endParaRPr lang="zh-TW" sz="2000" kern="100" dirty="0"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  <a:cs typeface="新細明體" panose="02020500000000000000" pitchFamily="18" charset="-12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46621419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67316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多面向">
  <a:themeElements>
    <a:clrScheme name="多面向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多面向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多面向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828</TotalTime>
  <Words>613</Words>
  <Application>Microsoft Office PowerPoint</Application>
  <PresentationFormat>寬螢幕</PresentationFormat>
  <Paragraphs>95</Paragraphs>
  <Slides>12</Slides>
  <Notes>5</Notes>
  <HiddenSlides>0</HiddenSlides>
  <MMClips>0</MMClips>
  <ScaleCrop>false</ScaleCrop>
  <HeadingPairs>
    <vt:vector size="6" baseType="variant">
      <vt:variant>
        <vt:lpstr>使用字型</vt:lpstr>
      </vt:variant>
      <vt:variant>
        <vt:i4>7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12</vt:i4>
      </vt:variant>
    </vt:vector>
  </HeadingPairs>
  <TitlesOfParts>
    <vt:vector size="20" baseType="lpstr">
      <vt:lpstr>微軟正黑體</vt:lpstr>
      <vt:lpstr>新細明體</vt:lpstr>
      <vt:lpstr>Arial</vt:lpstr>
      <vt:lpstr>Calibri</vt:lpstr>
      <vt:lpstr>Times New Roman</vt:lpstr>
      <vt:lpstr>Trebuchet MS</vt:lpstr>
      <vt:lpstr>Wingdings 3</vt:lpstr>
      <vt:lpstr>多面向</vt:lpstr>
      <vt:lpstr>程式設計C語言</vt:lpstr>
      <vt:lpstr>PowerPoint 簡報</vt:lpstr>
      <vt:lpstr>學電腦科學改變世界 </vt:lpstr>
      <vt:lpstr>迎接 AI 世代，2020 年日本小五強制上程式課</vt:lpstr>
      <vt:lpstr>PowerPoint 簡報</vt:lpstr>
      <vt:lpstr>PowerPoint 簡報</vt:lpstr>
      <vt:lpstr>授課對象</vt:lpstr>
      <vt:lpstr>課程目標</vt:lpstr>
      <vt:lpstr>初階課程大綱</vt:lpstr>
      <vt:lpstr>初階課程大綱</vt:lpstr>
      <vt:lpstr>學習評量(評量方式)</vt:lpstr>
      <vt:lpstr>108-2普一孝上課場景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資料處理科—彈性課程</dc:title>
  <dc:creator>user</dc:creator>
  <cp:lastModifiedBy>ming chang</cp:lastModifiedBy>
  <cp:revision>22</cp:revision>
  <dcterms:created xsi:type="dcterms:W3CDTF">2020-08-15T08:00:30Z</dcterms:created>
  <dcterms:modified xsi:type="dcterms:W3CDTF">2021-07-04T18:43:16Z</dcterms:modified>
</cp:coreProperties>
</file>