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6" r:id="rId2"/>
    <p:sldId id="369" r:id="rId3"/>
    <p:sldId id="317" r:id="rId4"/>
    <p:sldId id="366" r:id="rId5"/>
    <p:sldId id="319" r:id="rId6"/>
    <p:sldId id="365" r:id="rId7"/>
    <p:sldId id="367" r:id="rId8"/>
    <p:sldId id="368" r:id="rId9"/>
    <p:sldId id="370" r:id="rId10"/>
    <p:sldId id="371" r:id="rId11"/>
    <p:sldId id="372" r:id="rId12"/>
    <p:sldId id="320" r:id="rId13"/>
    <p:sldId id="336" r:id="rId14"/>
    <p:sldId id="337" r:id="rId15"/>
    <p:sldId id="338" r:id="rId16"/>
    <p:sldId id="339" r:id="rId17"/>
    <p:sldId id="340" r:id="rId18"/>
    <p:sldId id="323" r:id="rId19"/>
    <p:sldId id="325" r:id="rId20"/>
    <p:sldId id="341" r:id="rId21"/>
    <p:sldId id="345" r:id="rId22"/>
    <p:sldId id="353" r:id="rId23"/>
    <p:sldId id="355" r:id="rId24"/>
    <p:sldId id="354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14" r:id="rId3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6522"/>
    <a:srgbClr val="EFD4B3"/>
    <a:srgbClr val="B2B2B2"/>
    <a:srgbClr val="969696"/>
    <a:srgbClr val="AD957B"/>
    <a:srgbClr val="AD8E60"/>
    <a:srgbClr val="25557B"/>
    <a:srgbClr val="131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8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E74B1-D5AF-4702-AE47-482233FE62FA}" type="datetimeFigureOut">
              <a:rPr lang="zh-TW" altLang="en-US" smtClean="0"/>
              <a:pPr/>
              <a:t>2021/8/4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C73BF-635C-4ED7-B2F2-06953613F2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81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窩由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73BF-635C-4ED7-B2F2-06953613F21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10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gjsh\Desktop\header_pi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r="15959"/>
          <a:stretch>
            <a:fillRect/>
          </a:stretch>
        </p:blipFill>
        <p:spPr bwMode="auto">
          <a:xfrm>
            <a:off x="0" y="-107175"/>
            <a:ext cx="9286908" cy="2678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7" name="Rectangle 85"/>
          <p:cNvSpPr>
            <a:spLocks noChangeArrowheads="1"/>
          </p:cNvSpPr>
          <p:nvPr/>
        </p:nvSpPr>
        <p:spPr bwMode="gray">
          <a:xfrm>
            <a:off x="0" y="4011227"/>
            <a:ext cx="9144000" cy="114300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56" name="Rectangle 84"/>
          <p:cNvSpPr>
            <a:spLocks noChangeArrowheads="1"/>
          </p:cNvSpPr>
          <p:nvPr/>
        </p:nvSpPr>
        <p:spPr bwMode="gray">
          <a:xfrm>
            <a:off x="0" y="2250279"/>
            <a:ext cx="9144000" cy="17145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76938" y="4945857"/>
            <a:ext cx="2895600" cy="126206"/>
          </a:xfrm>
        </p:spPr>
        <p:txBody>
          <a:bodyPr/>
          <a:lstStyle>
            <a:lvl1pPr>
              <a:defRPr sz="1000" b="0" i="0">
                <a:solidFill>
                  <a:srgbClr val="000000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65513" y="4960144"/>
            <a:ext cx="2133600" cy="126206"/>
          </a:xfrm>
        </p:spPr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fld id="{7BAAD9D9-7D95-4125-9684-00490C82E61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144" name="Freeform 72"/>
          <p:cNvSpPr>
            <a:spLocks/>
          </p:cNvSpPr>
          <p:nvPr/>
        </p:nvSpPr>
        <p:spPr bwMode="gray">
          <a:xfrm>
            <a:off x="-9524" y="-28575"/>
            <a:ext cx="2054225" cy="767954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294" y="20"/>
              </a:cxn>
              <a:cxn ang="0">
                <a:pos x="1065" y="645"/>
              </a:cxn>
              <a:cxn ang="0">
                <a:pos x="6" y="641"/>
              </a:cxn>
              <a:cxn ang="0">
                <a:pos x="0" y="21"/>
              </a:cxn>
            </a:cxnLst>
            <a:rect l="0" t="0" r="r" b="b"/>
            <a:pathLst>
              <a:path w="1294" h="645">
                <a:moveTo>
                  <a:pt x="0" y="21"/>
                </a:moveTo>
                <a:cubicBezTo>
                  <a:pt x="0" y="21"/>
                  <a:pt x="1004" y="25"/>
                  <a:pt x="1294" y="20"/>
                </a:cubicBezTo>
                <a:cubicBezTo>
                  <a:pt x="1236" y="122"/>
                  <a:pt x="1181" y="333"/>
                  <a:pt x="1065" y="645"/>
                </a:cubicBezTo>
                <a:cubicBezTo>
                  <a:pt x="603" y="639"/>
                  <a:pt x="210" y="645"/>
                  <a:pt x="6" y="641"/>
                </a:cubicBezTo>
                <a:cubicBezTo>
                  <a:pt x="3" y="507"/>
                  <a:pt x="6" y="0"/>
                  <a:pt x="0" y="21"/>
                </a:cubicBez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gray">
          <a:xfrm>
            <a:off x="9526" y="2743200"/>
            <a:ext cx="12096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gray">
          <a:xfrm>
            <a:off x="9526" y="3807619"/>
            <a:ext cx="17430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6900" y="2743200"/>
            <a:ext cx="7124700" cy="285750"/>
          </a:xfrm>
        </p:spPr>
        <p:txBody>
          <a:bodyPr/>
          <a:lstStyle>
            <a:lvl1pPr>
              <a:defRPr sz="4000"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3143" name="Freeform 71"/>
          <p:cNvSpPr>
            <a:spLocks/>
          </p:cNvSpPr>
          <p:nvPr/>
        </p:nvSpPr>
        <p:spPr bwMode="gray">
          <a:xfrm>
            <a:off x="1236663" y="3810001"/>
            <a:ext cx="773112" cy="1335881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10" y="0"/>
              </a:cxn>
              <a:cxn ang="0">
                <a:pos x="487" y="1118"/>
              </a:cxn>
              <a:cxn ang="0">
                <a:pos x="159" y="1116"/>
              </a:cxn>
              <a:cxn ang="0">
                <a:pos x="0" y="2"/>
              </a:cxn>
            </a:cxnLst>
            <a:rect l="0" t="0" r="r" b="b"/>
            <a:pathLst>
              <a:path w="487" h="1118">
                <a:moveTo>
                  <a:pt x="0" y="2"/>
                </a:moveTo>
                <a:cubicBezTo>
                  <a:pt x="155" y="1"/>
                  <a:pt x="310" y="0"/>
                  <a:pt x="310" y="0"/>
                </a:cubicBezTo>
                <a:cubicBezTo>
                  <a:pt x="310" y="0"/>
                  <a:pt x="370" y="714"/>
                  <a:pt x="487" y="1118"/>
                </a:cubicBezTo>
                <a:cubicBezTo>
                  <a:pt x="487" y="1118"/>
                  <a:pt x="320" y="1117"/>
                  <a:pt x="159" y="1116"/>
                </a:cubicBezTo>
                <a:cubicBezTo>
                  <a:pt x="159" y="1116"/>
                  <a:pt x="20" y="532"/>
                  <a:pt x="0" y="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74638" y="4954192"/>
            <a:ext cx="2133600" cy="126206"/>
          </a:xfr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3166" name="Line 94"/>
          <p:cNvSpPr>
            <a:spLocks noChangeShapeType="1"/>
          </p:cNvSpPr>
          <p:nvPr/>
        </p:nvSpPr>
        <p:spPr bwMode="gray">
          <a:xfrm>
            <a:off x="0" y="1971675"/>
            <a:ext cx="1828800" cy="47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67" name="Line 95"/>
          <p:cNvSpPr>
            <a:spLocks noChangeShapeType="1"/>
          </p:cNvSpPr>
          <p:nvPr/>
        </p:nvSpPr>
        <p:spPr bwMode="gray">
          <a:xfrm>
            <a:off x="-6350" y="736997"/>
            <a:ext cx="2168525" cy="357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68" name="Freeform 96"/>
          <p:cNvSpPr>
            <a:spLocks/>
          </p:cNvSpPr>
          <p:nvPr/>
        </p:nvSpPr>
        <p:spPr bwMode="gray">
          <a:xfrm>
            <a:off x="1701801" y="-2381"/>
            <a:ext cx="758825" cy="738188"/>
          </a:xfrm>
          <a:custGeom>
            <a:avLst/>
            <a:gdLst/>
            <a:ahLst/>
            <a:cxnLst>
              <a:cxn ang="0">
                <a:pos x="218" y="0"/>
              </a:cxn>
              <a:cxn ang="0">
                <a:pos x="478" y="0"/>
              </a:cxn>
              <a:cxn ang="0">
                <a:pos x="292" y="618"/>
              </a:cxn>
              <a:cxn ang="0">
                <a:pos x="0" y="620"/>
              </a:cxn>
              <a:cxn ang="0">
                <a:pos x="218" y="0"/>
              </a:cxn>
            </a:cxnLst>
            <a:rect l="0" t="0" r="r" b="b"/>
            <a:pathLst>
              <a:path w="478" h="620">
                <a:moveTo>
                  <a:pt x="218" y="0"/>
                </a:moveTo>
                <a:cubicBezTo>
                  <a:pt x="218" y="0"/>
                  <a:pt x="348" y="0"/>
                  <a:pt x="478" y="0"/>
                </a:cubicBezTo>
                <a:cubicBezTo>
                  <a:pt x="446" y="120"/>
                  <a:pt x="380" y="312"/>
                  <a:pt x="292" y="618"/>
                </a:cubicBezTo>
                <a:cubicBezTo>
                  <a:pt x="150" y="618"/>
                  <a:pt x="0" y="620"/>
                  <a:pt x="0" y="620"/>
                </a:cubicBezTo>
                <a:cubicBezTo>
                  <a:pt x="90" y="310"/>
                  <a:pt x="218" y="0"/>
                  <a:pt x="218" y="0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69" name="Freeform 97"/>
          <p:cNvSpPr>
            <a:spLocks/>
          </p:cNvSpPr>
          <p:nvPr/>
        </p:nvSpPr>
        <p:spPr bwMode="gray">
          <a:xfrm>
            <a:off x="1" y="742951"/>
            <a:ext cx="1685925" cy="1231106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62" y="2"/>
              </a:cxn>
              <a:cxn ang="0">
                <a:pos x="840" y="1034"/>
              </a:cxn>
              <a:cxn ang="0">
                <a:pos x="0" y="1030"/>
              </a:cxn>
              <a:cxn ang="0">
                <a:pos x="2" y="0"/>
              </a:cxn>
            </a:cxnLst>
            <a:rect l="0" t="0" r="r" b="b"/>
            <a:pathLst>
              <a:path w="1062" h="1034">
                <a:moveTo>
                  <a:pt x="2" y="0"/>
                </a:moveTo>
                <a:lnTo>
                  <a:pt x="1062" y="2"/>
                </a:lnTo>
                <a:cubicBezTo>
                  <a:pt x="1062" y="2"/>
                  <a:pt x="988" y="206"/>
                  <a:pt x="840" y="1034"/>
                </a:cubicBezTo>
                <a:cubicBezTo>
                  <a:pt x="420" y="1032"/>
                  <a:pt x="0" y="1030"/>
                  <a:pt x="0" y="1030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0" name="Freeform 98"/>
          <p:cNvSpPr>
            <a:spLocks/>
          </p:cNvSpPr>
          <p:nvPr/>
        </p:nvSpPr>
        <p:spPr bwMode="gray">
          <a:xfrm>
            <a:off x="1339851" y="742951"/>
            <a:ext cx="822325" cy="1231106"/>
          </a:xfrm>
          <a:custGeom>
            <a:avLst/>
            <a:gdLst/>
            <a:ahLst/>
            <a:cxnLst>
              <a:cxn ang="0">
                <a:pos x="226" y="0"/>
              </a:cxn>
              <a:cxn ang="0">
                <a:pos x="518" y="2"/>
              </a:cxn>
              <a:cxn ang="0">
                <a:pos x="308" y="1034"/>
              </a:cxn>
              <a:cxn ang="0">
                <a:pos x="0" y="1032"/>
              </a:cxn>
              <a:cxn ang="0">
                <a:pos x="226" y="0"/>
              </a:cxn>
            </a:cxnLst>
            <a:rect l="0" t="0" r="r" b="b"/>
            <a:pathLst>
              <a:path w="518" h="1034">
                <a:moveTo>
                  <a:pt x="226" y="0"/>
                </a:moveTo>
                <a:cubicBezTo>
                  <a:pt x="372" y="1"/>
                  <a:pt x="518" y="2"/>
                  <a:pt x="518" y="2"/>
                </a:cubicBezTo>
                <a:cubicBezTo>
                  <a:pt x="518" y="2"/>
                  <a:pt x="386" y="520"/>
                  <a:pt x="308" y="1034"/>
                </a:cubicBezTo>
                <a:cubicBezTo>
                  <a:pt x="154" y="1033"/>
                  <a:pt x="0" y="1032"/>
                  <a:pt x="0" y="1032"/>
                </a:cubicBezTo>
                <a:cubicBezTo>
                  <a:pt x="0" y="1032"/>
                  <a:pt x="72" y="512"/>
                  <a:pt x="226" y="0"/>
                </a:cubicBezTo>
                <a:close/>
              </a:path>
            </a:pathLst>
          </a:custGeom>
          <a:solidFill>
            <a:schemeClr val="accent1">
              <a:alpha val="58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1" name="Freeform 99" descr="12"/>
          <p:cNvSpPr>
            <a:spLocks/>
          </p:cNvSpPr>
          <p:nvPr/>
        </p:nvSpPr>
        <p:spPr bwMode="gray">
          <a:xfrm>
            <a:off x="1" y="1977628"/>
            <a:ext cx="1323975" cy="7655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4" y="0"/>
              </a:cxn>
              <a:cxn ang="0">
                <a:pos x="771" y="642"/>
              </a:cxn>
              <a:cxn ang="0">
                <a:pos x="0" y="645"/>
              </a:cxn>
              <a:cxn ang="0">
                <a:pos x="0" y="0"/>
              </a:cxn>
            </a:cxnLst>
            <a:rect l="0" t="0" r="r" b="b"/>
            <a:pathLst>
              <a:path w="834" h="645">
                <a:moveTo>
                  <a:pt x="0" y="0"/>
                </a:moveTo>
                <a:cubicBezTo>
                  <a:pt x="0" y="0"/>
                  <a:pt x="417" y="0"/>
                  <a:pt x="834" y="0"/>
                </a:cubicBezTo>
                <a:cubicBezTo>
                  <a:pt x="789" y="309"/>
                  <a:pt x="771" y="642"/>
                  <a:pt x="771" y="642"/>
                </a:cubicBezTo>
                <a:lnTo>
                  <a:pt x="0" y="6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7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4" name="Freeform 102"/>
          <p:cNvSpPr>
            <a:spLocks/>
          </p:cNvSpPr>
          <p:nvPr/>
        </p:nvSpPr>
        <p:spPr bwMode="gray">
          <a:xfrm>
            <a:off x="1155700" y="1978819"/>
            <a:ext cx="673100" cy="1821656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424" y="0"/>
              </a:cxn>
              <a:cxn ang="0">
                <a:pos x="360" y="1530"/>
              </a:cxn>
              <a:cxn ang="0">
                <a:pos x="50" y="1530"/>
              </a:cxn>
              <a:cxn ang="0">
                <a:pos x="116" y="0"/>
              </a:cxn>
            </a:cxnLst>
            <a:rect l="0" t="0" r="r" b="b"/>
            <a:pathLst>
              <a:path w="424" h="1530">
                <a:moveTo>
                  <a:pt x="116" y="0"/>
                </a:moveTo>
                <a:cubicBezTo>
                  <a:pt x="270" y="0"/>
                  <a:pt x="424" y="0"/>
                  <a:pt x="424" y="0"/>
                </a:cubicBezTo>
                <a:cubicBezTo>
                  <a:pt x="302" y="726"/>
                  <a:pt x="360" y="1530"/>
                  <a:pt x="360" y="1530"/>
                </a:cubicBezTo>
                <a:cubicBezTo>
                  <a:pt x="360" y="1530"/>
                  <a:pt x="205" y="1530"/>
                  <a:pt x="50" y="1530"/>
                </a:cubicBezTo>
                <a:cubicBezTo>
                  <a:pt x="0" y="798"/>
                  <a:pt x="88" y="226"/>
                  <a:pt x="116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50" name="Freeform 78"/>
          <p:cNvSpPr>
            <a:spLocks/>
          </p:cNvSpPr>
          <p:nvPr/>
        </p:nvSpPr>
        <p:spPr bwMode="gray">
          <a:xfrm>
            <a:off x="582613" y="0"/>
            <a:ext cx="1460500" cy="5150644"/>
          </a:xfrm>
          <a:custGeom>
            <a:avLst/>
            <a:gdLst/>
            <a:ahLst/>
            <a:cxnLst>
              <a:cxn ang="0">
                <a:pos x="920" y="0"/>
              </a:cxn>
              <a:cxn ang="0">
                <a:pos x="571" y="4326"/>
              </a:cxn>
            </a:cxnLst>
            <a:rect l="0" t="0" r="r" b="b"/>
            <a:pathLst>
              <a:path w="920" h="4326">
                <a:moveTo>
                  <a:pt x="920" y="0"/>
                </a:moveTo>
                <a:cubicBezTo>
                  <a:pt x="0" y="2243"/>
                  <a:pt x="571" y="4326"/>
                  <a:pt x="571" y="4326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6" name="Line 104"/>
          <p:cNvSpPr>
            <a:spLocks noChangeShapeType="1"/>
          </p:cNvSpPr>
          <p:nvPr/>
        </p:nvSpPr>
        <p:spPr bwMode="gray">
          <a:xfrm>
            <a:off x="-6350" y="4466035"/>
            <a:ext cx="1835150" cy="238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7" name="Freeform 105"/>
          <p:cNvSpPr>
            <a:spLocks/>
          </p:cNvSpPr>
          <p:nvPr/>
        </p:nvSpPr>
        <p:spPr bwMode="gray">
          <a:xfrm>
            <a:off x="1" y="2747963"/>
            <a:ext cx="1311275" cy="1714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0" y="0"/>
              </a:cxn>
              <a:cxn ang="0">
                <a:pos x="826" y="1440"/>
              </a:cxn>
              <a:cxn ang="0">
                <a:pos x="0" y="1440"/>
              </a:cxn>
              <a:cxn ang="0">
                <a:pos x="0" y="0"/>
              </a:cxn>
            </a:cxnLst>
            <a:rect l="0" t="0" r="r" b="b"/>
            <a:pathLst>
              <a:path w="826" h="1440">
                <a:moveTo>
                  <a:pt x="0" y="0"/>
                </a:moveTo>
                <a:cubicBezTo>
                  <a:pt x="0" y="0"/>
                  <a:pt x="385" y="0"/>
                  <a:pt x="770" y="0"/>
                </a:cubicBezTo>
                <a:cubicBezTo>
                  <a:pt x="724" y="786"/>
                  <a:pt x="826" y="1440"/>
                  <a:pt x="826" y="1440"/>
                </a:cubicBez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8" name="Freeform 106"/>
          <p:cNvSpPr>
            <a:spLocks/>
          </p:cNvSpPr>
          <p:nvPr/>
        </p:nvSpPr>
        <p:spPr bwMode="gray">
          <a:xfrm>
            <a:off x="0" y="4471987"/>
            <a:ext cx="1482725" cy="671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8" y="0"/>
              </a:cxn>
              <a:cxn ang="0">
                <a:pos x="934" y="564"/>
              </a:cxn>
              <a:cxn ang="0">
                <a:pos x="0" y="564"/>
              </a:cxn>
              <a:cxn ang="0">
                <a:pos x="0" y="0"/>
              </a:cxn>
            </a:cxnLst>
            <a:rect l="0" t="0" r="r" b="b"/>
            <a:pathLst>
              <a:path w="934" h="564">
                <a:moveTo>
                  <a:pt x="0" y="0"/>
                </a:moveTo>
                <a:lnTo>
                  <a:pt x="828" y="0"/>
                </a:lnTo>
                <a:cubicBezTo>
                  <a:pt x="828" y="0"/>
                  <a:pt x="868" y="306"/>
                  <a:pt x="934" y="564"/>
                </a:cubicBezTo>
                <a:cubicBezTo>
                  <a:pt x="467" y="564"/>
                  <a:pt x="0" y="564"/>
                  <a:pt x="0" y="5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28" name="圖片 27" descr="logo-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4446998"/>
            <a:ext cx="642942" cy="578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3E4E2-0E9D-490F-95E9-475CFAB2710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34200" y="114300"/>
            <a:ext cx="1905000" cy="4514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114300"/>
            <a:ext cx="5562600" cy="4514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481F1-B298-404F-B387-11C9E01CED0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BF621-6B47-41A4-BA65-454C0A373C1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1353E-3E73-40B3-A09D-BC3A7C4BDF4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914400"/>
            <a:ext cx="37338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914400"/>
            <a:ext cx="37338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B98BB-62AB-473D-A647-8143FA97569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2439C-C1F4-4D0A-B59C-7E405CDDCEE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F1482-0BFA-414B-A90A-18AA89A856F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FFEC1-E7A4-4027-8F8A-47D0E603FAC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E9708-34D5-455C-91C7-12C1F11EA4D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4A4C4-07C5-4886-ABA9-7F115756E3B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Rectangle 119"/>
          <p:cNvSpPr>
            <a:spLocks noChangeArrowheads="1"/>
          </p:cNvSpPr>
          <p:nvPr/>
        </p:nvSpPr>
        <p:spPr bwMode="gray">
          <a:xfrm>
            <a:off x="0" y="633413"/>
            <a:ext cx="9144000" cy="1143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4" name="Rectangle 120"/>
          <p:cNvSpPr>
            <a:spLocks noChangeArrowheads="1"/>
          </p:cNvSpPr>
          <p:nvPr/>
        </p:nvSpPr>
        <p:spPr bwMode="gray">
          <a:xfrm>
            <a:off x="0" y="0"/>
            <a:ext cx="9144000" cy="619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5981700" y="5000625"/>
            <a:ext cx="3009900" cy="85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905500" y="4900613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F5F5F"/>
                </a:solidFill>
                <a:latin typeface="+mn-lt"/>
                <a:ea typeface="新細明體" charset="-120"/>
              </a:defRPr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057900" y="4850607"/>
            <a:ext cx="2895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1" i="1">
                <a:solidFill>
                  <a:srgbClr val="CC3300"/>
                </a:solidFill>
                <a:ea typeface="新細明體" charset="-120"/>
              </a:defRPr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1119" name="Line 95"/>
          <p:cNvSpPr>
            <a:spLocks noChangeShapeType="1"/>
          </p:cNvSpPr>
          <p:nvPr/>
        </p:nvSpPr>
        <p:spPr bwMode="gray">
          <a:xfrm>
            <a:off x="3175" y="1251348"/>
            <a:ext cx="749300" cy="595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114300"/>
            <a:ext cx="64770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19200" y="914400"/>
            <a:ext cx="7620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4960144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fld id="{2FF71237-5D45-454D-8D54-D6E7EDCCD64F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131" name="Freeform 107"/>
          <p:cNvSpPr>
            <a:spLocks/>
          </p:cNvSpPr>
          <p:nvPr/>
        </p:nvSpPr>
        <p:spPr bwMode="gray">
          <a:xfrm>
            <a:off x="519113" y="1206104"/>
            <a:ext cx="546100" cy="741759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344" y="0"/>
              </a:cxn>
              <a:cxn ang="0">
                <a:pos x="230" y="621"/>
              </a:cxn>
              <a:cxn ang="0">
                <a:pos x="0" y="623"/>
              </a:cxn>
              <a:cxn ang="0">
                <a:pos x="114" y="0"/>
              </a:cxn>
            </a:cxnLst>
            <a:rect l="0" t="0" r="r" b="b"/>
            <a:pathLst>
              <a:path w="344" h="623">
                <a:moveTo>
                  <a:pt x="114" y="0"/>
                </a:moveTo>
                <a:cubicBezTo>
                  <a:pt x="114" y="0"/>
                  <a:pt x="229" y="0"/>
                  <a:pt x="344" y="0"/>
                </a:cubicBezTo>
                <a:cubicBezTo>
                  <a:pt x="273" y="303"/>
                  <a:pt x="230" y="621"/>
                  <a:pt x="230" y="621"/>
                </a:cubicBezTo>
                <a:cubicBezTo>
                  <a:pt x="230" y="621"/>
                  <a:pt x="115" y="622"/>
                  <a:pt x="0" y="623"/>
                </a:cubicBezTo>
                <a:cubicBezTo>
                  <a:pt x="44" y="307"/>
                  <a:pt x="114" y="0"/>
                  <a:pt x="114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33" name="Freeform 109"/>
          <p:cNvSpPr>
            <a:spLocks/>
          </p:cNvSpPr>
          <p:nvPr/>
        </p:nvSpPr>
        <p:spPr bwMode="gray">
          <a:xfrm>
            <a:off x="336550" y="1955007"/>
            <a:ext cx="542925" cy="1878806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342" y="0"/>
              </a:cxn>
              <a:cxn ang="0">
                <a:pos x="290" y="1578"/>
              </a:cxn>
              <a:cxn ang="0">
                <a:pos x="60" y="1572"/>
              </a:cxn>
              <a:cxn ang="0">
                <a:pos x="114" y="0"/>
              </a:cxn>
            </a:cxnLst>
            <a:rect l="0" t="0" r="r" b="b"/>
            <a:pathLst>
              <a:path w="342" h="1578">
                <a:moveTo>
                  <a:pt x="114" y="0"/>
                </a:moveTo>
                <a:cubicBezTo>
                  <a:pt x="228" y="0"/>
                  <a:pt x="342" y="0"/>
                  <a:pt x="342" y="0"/>
                </a:cubicBezTo>
                <a:cubicBezTo>
                  <a:pt x="226" y="790"/>
                  <a:pt x="290" y="1578"/>
                  <a:pt x="290" y="1578"/>
                </a:cubicBezTo>
                <a:lnTo>
                  <a:pt x="60" y="1572"/>
                </a:lnTo>
                <a:cubicBezTo>
                  <a:pt x="60" y="1572"/>
                  <a:pt x="0" y="772"/>
                  <a:pt x="114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34" name="Freeform 110"/>
          <p:cNvSpPr>
            <a:spLocks/>
          </p:cNvSpPr>
          <p:nvPr/>
        </p:nvSpPr>
        <p:spPr bwMode="gray">
          <a:xfrm>
            <a:off x="0" y="3838576"/>
            <a:ext cx="663575" cy="13073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2" y="0"/>
              </a:cxn>
              <a:cxn ang="0">
                <a:pos x="418" y="1098"/>
              </a:cxn>
              <a:cxn ang="0">
                <a:pos x="0" y="1098"/>
              </a:cxn>
              <a:cxn ang="0">
                <a:pos x="0" y="0"/>
              </a:cxn>
            </a:cxnLst>
            <a:rect l="0" t="0" r="r" b="b"/>
            <a:pathLst>
              <a:path w="418" h="1098">
                <a:moveTo>
                  <a:pt x="0" y="0"/>
                </a:moveTo>
                <a:lnTo>
                  <a:pt x="262" y="0"/>
                </a:lnTo>
                <a:cubicBezTo>
                  <a:pt x="262" y="0"/>
                  <a:pt x="292" y="568"/>
                  <a:pt x="418" y="1098"/>
                </a:cubicBezTo>
                <a:cubicBezTo>
                  <a:pt x="209" y="1098"/>
                  <a:pt x="0" y="1098"/>
                  <a:pt x="0" y="10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36" name="Freeform 112"/>
          <p:cNvSpPr>
            <a:spLocks/>
          </p:cNvSpPr>
          <p:nvPr/>
        </p:nvSpPr>
        <p:spPr bwMode="gray">
          <a:xfrm>
            <a:off x="428625" y="3838575"/>
            <a:ext cx="660400" cy="130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0"/>
              </a:cxn>
              <a:cxn ang="0">
                <a:pos x="416" y="1094"/>
              </a:cxn>
              <a:cxn ang="0">
                <a:pos x="150" y="1096"/>
              </a:cxn>
              <a:cxn ang="0">
                <a:pos x="0" y="0"/>
              </a:cxn>
            </a:cxnLst>
            <a:rect l="0" t="0" r="r" b="b"/>
            <a:pathLst>
              <a:path w="416" h="1096">
                <a:moveTo>
                  <a:pt x="0" y="0"/>
                </a:moveTo>
                <a:cubicBezTo>
                  <a:pt x="116" y="0"/>
                  <a:pt x="232" y="0"/>
                  <a:pt x="232" y="0"/>
                </a:cubicBezTo>
                <a:cubicBezTo>
                  <a:pt x="276" y="562"/>
                  <a:pt x="416" y="1094"/>
                  <a:pt x="416" y="1094"/>
                </a:cubicBezTo>
                <a:lnTo>
                  <a:pt x="150" y="1096"/>
                </a:lnTo>
                <a:cubicBezTo>
                  <a:pt x="150" y="1096"/>
                  <a:pt x="32" y="542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gray">
          <a:xfrm flipV="1">
            <a:off x="4763" y="3829051"/>
            <a:ext cx="788987" cy="238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46" name="Freeform 122" descr="02_3"/>
          <p:cNvSpPr>
            <a:spLocks/>
          </p:cNvSpPr>
          <p:nvPr/>
        </p:nvSpPr>
        <p:spPr bwMode="gray">
          <a:xfrm>
            <a:off x="0" y="0"/>
            <a:ext cx="1189038" cy="6203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9" y="0"/>
              </a:cxn>
              <a:cxn ang="0">
                <a:pos x="570" y="521"/>
              </a:cxn>
              <a:cxn ang="0">
                <a:pos x="0" y="521"/>
              </a:cxn>
              <a:cxn ang="0">
                <a:pos x="0" y="0"/>
              </a:cxn>
            </a:cxnLst>
            <a:rect l="0" t="0" r="r" b="b"/>
            <a:pathLst>
              <a:path w="749" h="521">
                <a:moveTo>
                  <a:pt x="0" y="0"/>
                </a:moveTo>
                <a:cubicBezTo>
                  <a:pt x="0" y="0"/>
                  <a:pt x="374" y="0"/>
                  <a:pt x="749" y="0"/>
                </a:cubicBezTo>
                <a:cubicBezTo>
                  <a:pt x="650" y="252"/>
                  <a:pt x="570" y="521"/>
                  <a:pt x="570" y="521"/>
                </a:cubicBezTo>
                <a:lnTo>
                  <a:pt x="0" y="5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49" name="Freeform 125"/>
          <p:cNvSpPr>
            <a:spLocks/>
          </p:cNvSpPr>
          <p:nvPr/>
        </p:nvSpPr>
        <p:spPr bwMode="gray">
          <a:xfrm>
            <a:off x="0" y="632223"/>
            <a:ext cx="901700" cy="5679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8" y="2"/>
              </a:cxn>
              <a:cxn ang="0">
                <a:pos x="438" y="474"/>
              </a:cxn>
              <a:cxn ang="0">
                <a:pos x="0" y="474"/>
              </a:cxn>
              <a:cxn ang="0">
                <a:pos x="0" y="0"/>
              </a:cxn>
            </a:cxnLst>
            <a:rect l="0" t="0" r="r" b="b"/>
            <a:pathLst>
              <a:path w="568" h="474">
                <a:moveTo>
                  <a:pt x="0" y="0"/>
                </a:moveTo>
                <a:lnTo>
                  <a:pt x="568" y="2"/>
                </a:lnTo>
                <a:cubicBezTo>
                  <a:pt x="568" y="2"/>
                  <a:pt x="496" y="240"/>
                  <a:pt x="438" y="474"/>
                </a:cubicBezTo>
                <a:cubicBezTo>
                  <a:pt x="219" y="474"/>
                  <a:pt x="0" y="474"/>
                  <a:pt x="0" y="47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51" name="Freeform 127"/>
          <p:cNvSpPr>
            <a:spLocks/>
          </p:cNvSpPr>
          <p:nvPr/>
        </p:nvSpPr>
        <p:spPr bwMode="gray">
          <a:xfrm>
            <a:off x="714376" y="628650"/>
            <a:ext cx="536575" cy="566738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338" y="2"/>
              </a:cxn>
              <a:cxn ang="0">
                <a:pos x="222" y="476"/>
              </a:cxn>
              <a:cxn ang="0">
                <a:pos x="0" y="476"/>
              </a:cxn>
              <a:cxn ang="0">
                <a:pos x="126" y="0"/>
              </a:cxn>
            </a:cxnLst>
            <a:rect l="0" t="0" r="r" b="b"/>
            <a:pathLst>
              <a:path w="338" h="476">
                <a:moveTo>
                  <a:pt x="126" y="0"/>
                </a:moveTo>
                <a:lnTo>
                  <a:pt x="338" y="2"/>
                </a:lnTo>
                <a:lnTo>
                  <a:pt x="222" y="476"/>
                </a:lnTo>
                <a:lnTo>
                  <a:pt x="0" y="476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gray">
          <a:xfrm>
            <a:off x="3176" y="623887"/>
            <a:ext cx="1247775" cy="47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53" name="Freeform 129"/>
          <p:cNvSpPr>
            <a:spLocks/>
          </p:cNvSpPr>
          <p:nvPr/>
        </p:nvSpPr>
        <p:spPr bwMode="gray">
          <a:xfrm>
            <a:off x="0" y="1207294"/>
            <a:ext cx="690563" cy="20645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5" y="3"/>
              </a:cxn>
              <a:cxn ang="0">
                <a:pos x="243" y="1734"/>
              </a:cxn>
              <a:cxn ang="0">
                <a:pos x="0" y="1734"/>
              </a:cxn>
              <a:cxn ang="0">
                <a:pos x="0" y="0"/>
              </a:cxn>
            </a:cxnLst>
            <a:rect l="0" t="0" r="r" b="b"/>
            <a:pathLst>
              <a:path w="435" h="1734">
                <a:moveTo>
                  <a:pt x="0" y="0"/>
                </a:moveTo>
                <a:cubicBezTo>
                  <a:pt x="411" y="3"/>
                  <a:pt x="214" y="3"/>
                  <a:pt x="435" y="3"/>
                </a:cubicBezTo>
                <a:cubicBezTo>
                  <a:pt x="222" y="837"/>
                  <a:pt x="243" y="1734"/>
                  <a:pt x="243" y="1734"/>
                </a:cubicBezTo>
                <a:lnTo>
                  <a:pt x="0" y="1734"/>
                </a:lnTo>
                <a:cubicBezTo>
                  <a:pt x="0" y="1734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gray">
          <a:xfrm>
            <a:off x="4763" y="1200150"/>
            <a:ext cx="10572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54" name="Freeform 130"/>
          <p:cNvSpPr>
            <a:spLocks/>
          </p:cNvSpPr>
          <p:nvPr/>
        </p:nvSpPr>
        <p:spPr bwMode="gray">
          <a:xfrm>
            <a:off x="0" y="3282554"/>
            <a:ext cx="409575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3" y="0"/>
              </a:cxn>
              <a:cxn ang="0">
                <a:pos x="258" y="453"/>
              </a:cxn>
              <a:cxn ang="0">
                <a:pos x="0" y="456"/>
              </a:cxn>
              <a:cxn ang="0">
                <a:pos x="0" y="0"/>
              </a:cxn>
            </a:cxnLst>
            <a:rect l="0" t="0" r="r" b="b"/>
            <a:pathLst>
              <a:path w="258" h="456">
                <a:moveTo>
                  <a:pt x="0" y="0"/>
                </a:moveTo>
                <a:lnTo>
                  <a:pt x="243" y="0"/>
                </a:lnTo>
                <a:lnTo>
                  <a:pt x="258" y="453"/>
                </a:lnTo>
                <a:lnTo>
                  <a:pt x="0" y="4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52" name="Line 128"/>
          <p:cNvSpPr>
            <a:spLocks noChangeShapeType="1"/>
          </p:cNvSpPr>
          <p:nvPr/>
        </p:nvSpPr>
        <p:spPr bwMode="gray">
          <a:xfrm flipV="1">
            <a:off x="0" y="3276601"/>
            <a:ext cx="762000" cy="238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45" name="Freeform 121"/>
          <p:cNvSpPr>
            <a:spLocks/>
          </p:cNvSpPr>
          <p:nvPr/>
        </p:nvSpPr>
        <p:spPr bwMode="gray">
          <a:xfrm>
            <a:off x="-238125" y="0"/>
            <a:ext cx="1431925" cy="5157788"/>
          </a:xfrm>
          <a:custGeom>
            <a:avLst/>
            <a:gdLst/>
            <a:ahLst/>
            <a:cxnLst>
              <a:cxn ang="0">
                <a:pos x="902" y="0"/>
              </a:cxn>
              <a:cxn ang="0">
                <a:pos x="570" y="4322"/>
              </a:cxn>
            </a:cxnLst>
            <a:rect l="0" t="0" r="r" b="b"/>
            <a:pathLst>
              <a:path w="902" h="4332">
                <a:moveTo>
                  <a:pt x="902" y="0"/>
                </a:moveTo>
                <a:cubicBezTo>
                  <a:pt x="0" y="2364"/>
                  <a:pt x="588" y="4332"/>
                  <a:pt x="570" y="4322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2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8596" y="1923678"/>
            <a:ext cx="8463884" cy="3024335"/>
          </a:xfrm>
        </p:spPr>
        <p:txBody>
          <a:bodyPr/>
          <a:lstStyle/>
          <a:p>
            <a:pPr algn="ctr"/>
            <a:r>
              <a:rPr lang="zh-TW" altLang="en-US" sz="6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多元</a:t>
            </a:r>
            <a:r>
              <a:rPr lang="zh-TW" altLang="en-US" sz="6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選修</a:t>
            </a:r>
            <a:r>
              <a:rPr lang="zh-TW" altLang="en-US" sz="6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6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說明</a:t>
            </a:r>
            <a:r>
              <a:rPr lang="en-US" altLang="zh-TW" sz="6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數學科</a:t>
            </a:r>
            <a:r>
              <a:rPr lang="en-US" altLang="zh-TW" sz="5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5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開發</a:t>
            </a:r>
            <a:r>
              <a:rPr lang="zh-TW" altLang="en-US" sz="5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你的數學</a:t>
            </a:r>
            <a:r>
              <a:rPr lang="zh-TW" altLang="en-US" sz="5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腦</a:t>
            </a:r>
            <a:r>
              <a:rPr lang="en-US" altLang="zh-TW" sz="5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5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桌遊策略邏輯研討</a:t>
            </a:r>
            <a:r>
              <a:rPr lang="en-US" altLang="zh-TW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0606" y="1071552"/>
            <a:ext cx="7853394" cy="3714750"/>
          </a:xfrm>
        </p:spPr>
        <p:txBody>
          <a:bodyPr/>
          <a:lstStyle/>
          <a:p>
            <a:pPr>
              <a:buNone/>
            </a:pPr>
            <a:r>
              <a:rPr lang="zh-TW" altLang="en-US" sz="3000" b="0" dirty="0" smtClean="0"/>
              <a:t>第</a:t>
            </a:r>
            <a:r>
              <a:rPr lang="en-US" altLang="zh-TW" sz="3000" b="0" dirty="0" smtClean="0"/>
              <a:t>7</a:t>
            </a:r>
            <a:r>
              <a:rPr lang="zh-TW" altLang="en-US" sz="3000" b="0" dirty="0" smtClean="0"/>
              <a:t>週</a:t>
            </a:r>
            <a:r>
              <a:rPr lang="en-US" altLang="zh-TW" sz="3000" b="0" dirty="0" smtClean="0"/>
              <a:t>~</a:t>
            </a:r>
            <a:r>
              <a:rPr lang="zh-TW" altLang="en-US" sz="3000" b="0" dirty="0" smtClean="0"/>
              <a:t>第</a:t>
            </a:r>
            <a:r>
              <a:rPr lang="en-US" altLang="zh-TW" sz="3000" b="0" dirty="0" smtClean="0"/>
              <a:t>14</a:t>
            </a:r>
            <a:r>
              <a:rPr lang="zh-TW" altLang="en-US" sz="3000" b="0" dirty="0" smtClean="0"/>
              <a:t>週</a:t>
            </a:r>
            <a:r>
              <a:rPr lang="en-US" altLang="zh-TW" sz="3000" b="0" dirty="0" smtClean="0"/>
              <a:t>:</a:t>
            </a:r>
          </a:p>
          <a:p>
            <a:pPr>
              <a:buNone/>
            </a:pPr>
            <a:r>
              <a:rPr lang="en-US" altLang="zh-TW" sz="3000" b="0" dirty="0" smtClean="0"/>
              <a:t>1.</a:t>
            </a:r>
            <a:r>
              <a:rPr lang="zh-TW" altLang="en-US" sz="3000" b="0" dirty="0" smtClean="0"/>
              <a:t>各組完成</a:t>
            </a:r>
            <a:r>
              <a:rPr lang="en-US" altLang="zh-TW" sz="3000" b="0" dirty="0" err="1" smtClean="0"/>
              <a:t>PPT</a:t>
            </a:r>
            <a:r>
              <a:rPr lang="zh-TW" altLang="en-US" sz="3000" b="0" dirty="0" smtClean="0"/>
              <a:t>與小組學習單上台發表。</a:t>
            </a:r>
            <a:endParaRPr lang="en-US" altLang="zh-TW" sz="3000" b="0" dirty="0" smtClean="0"/>
          </a:p>
          <a:p>
            <a:pPr>
              <a:buNone/>
            </a:pPr>
            <a:endParaRPr lang="en-US" altLang="zh-TW" sz="3000" b="0" dirty="0" smtClean="0"/>
          </a:p>
          <a:p>
            <a:pPr lvl="0">
              <a:buNone/>
            </a:pPr>
            <a:r>
              <a:rPr lang="en-US" altLang="zh-TW" sz="3000" b="0" dirty="0" smtClean="0"/>
              <a:t>2.</a:t>
            </a:r>
            <a:r>
              <a:rPr lang="zh-TW" altLang="zh-TW" sz="3000" b="0" dirty="0" smtClean="0"/>
              <a:t>其他組別針對報告內容提出問題。當場進行討論。</a:t>
            </a:r>
            <a:endParaRPr lang="en-US" altLang="zh-TW" sz="3000" b="0" dirty="0" smtClean="0"/>
          </a:p>
          <a:p>
            <a:pPr lvl="0">
              <a:buNone/>
            </a:pPr>
            <a:endParaRPr lang="en-US" altLang="zh-TW" sz="3000" b="0" dirty="0" smtClean="0"/>
          </a:p>
          <a:p>
            <a:pPr>
              <a:buNone/>
            </a:pPr>
            <a:r>
              <a:rPr lang="en-US" altLang="zh-TW" sz="3000" b="0" dirty="0" smtClean="0"/>
              <a:t>3.</a:t>
            </a:r>
            <a:r>
              <a:rPr lang="zh-TW" altLang="zh-TW" sz="3000" b="0" dirty="0" smtClean="0"/>
              <a:t>教師進行評論與回饋。</a:t>
            </a:r>
            <a:endParaRPr lang="zh-TW" altLang="en-US" sz="3000" b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500" b="0" dirty="0" smtClean="0"/>
              <a:t>第</a:t>
            </a:r>
            <a:r>
              <a:rPr lang="en-US" altLang="zh-TW" sz="2500" b="0" dirty="0" smtClean="0"/>
              <a:t>15</a:t>
            </a:r>
            <a:r>
              <a:rPr lang="zh-TW" altLang="en-US" sz="2500" b="0" dirty="0" smtClean="0"/>
              <a:t>週</a:t>
            </a:r>
            <a:r>
              <a:rPr lang="en-US" altLang="zh-TW" sz="2500" b="0" dirty="0" smtClean="0"/>
              <a:t>~</a:t>
            </a:r>
            <a:r>
              <a:rPr lang="zh-TW" altLang="en-US" sz="2500" b="0" dirty="0" smtClean="0"/>
              <a:t>第</a:t>
            </a:r>
            <a:r>
              <a:rPr lang="en-US" altLang="zh-TW" sz="2500" b="0" dirty="0" smtClean="0"/>
              <a:t>18</a:t>
            </a:r>
            <a:r>
              <a:rPr lang="zh-TW" altLang="en-US" sz="2500" b="0" dirty="0" smtClean="0"/>
              <a:t>週</a:t>
            </a:r>
            <a:r>
              <a:rPr lang="en-US" altLang="zh-TW" sz="2500" b="0" dirty="0" smtClean="0"/>
              <a:t>:</a:t>
            </a:r>
          </a:p>
          <a:p>
            <a:pPr>
              <a:buNone/>
            </a:pPr>
            <a:r>
              <a:rPr lang="en-US" altLang="zh-TW" sz="2500" b="0" dirty="0" smtClean="0"/>
              <a:t>1.</a:t>
            </a:r>
            <a:r>
              <a:rPr lang="zh-TW" altLang="zh-TW" sz="2500" b="0" dirty="0" smtClean="0"/>
              <a:t>各組進行桌遊操作，決定初賽選手</a:t>
            </a:r>
          </a:p>
          <a:p>
            <a:pPr>
              <a:buNone/>
            </a:pPr>
            <a:r>
              <a:rPr lang="en-US" altLang="zh-TW" sz="2500" b="0" dirty="0" smtClean="0"/>
              <a:t>2.</a:t>
            </a:r>
            <a:r>
              <a:rPr lang="zh-TW" altLang="zh-TW" sz="2500" b="0" dirty="0" smtClean="0"/>
              <a:t>教師對個別同學進行該組</a:t>
            </a:r>
            <a:r>
              <a:rPr lang="en-US" altLang="zh-TW" sz="2500" b="0" dirty="0" err="1" smtClean="0"/>
              <a:t>PPT</a:t>
            </a:r>
            <a:r>
              <a:rPr lang="zh-TW" altLang="zh-TW" sz="2500" b="0" dirty="0" smtClean="0"/>
              <a:t>與個人學習單內容進行詢問。</a:t>
            </a:r>
            <a:endParaRPr lang="en-US" altLang="zh-TW" sz="2500" b="0" dirty="0" smtClean="0"/>
          </a:p>
          <a:p>
            <a:pPr>
              <a:buNone/>
            </a:pPr>
            <a:r>
              <a:rPr lang="en-US" altLang="zh-TW" sz="2500" b="0" dirty="0" smtClean="0"/>
              <a:t>3.</a:t>
            </a:r>
            <a:r>
              <a:rPr lang="zh-TW" altLang="en-US" sz="2500" b="0" dirty="0" smtClean="0"/>
              <a:t> </a:t>
            </a:r>
            <a:r>
              <a:rPr lang="en-US" altLang="zh-TW" sz="2500" b="0" dirty="0" smtClean="0"/>
              <a:t>8</a:t>
            </a:r>
            <a:r>
              <a:rPr lang="zh-TW" altLang="zh-TW" sz="2500" b="0" dirty="0" smtClean="0"/>
              <a:t>位初賽選手分二組進行複賽。各組取前二位得勝者進行決賽。</a:t>
            </a:r>
          </a:p>
          <a:p>
            <a:pPr>
              <a:buNone/>
            </a:pPr>
            <a:r>
              <a:rPr lang="en-US" altLang="zh-TW" sz="2500" b="0" dirty="0" smtClean="0"/>
              <a:t>4. 4</a:t>
            </a:r>
            <a:r>
              <a:rPr lang="zh-TW" altLang="zh-TW" sz="2500" b="0" dirty="0" smtClean="0"/>
              <a:t>位複賽得勝選手進行決賽。</a:t>
            </a:r>
            <a:endParaRPr lang="en-US" altLang="zh-TW" sz="2500" b="0" dirty="0" smtClean="0"/>
          </a:p>
          <a:p>
            <a:pPr>
              <a:buNone/>
            </a:pPr>
            <a:r>
              <a:rPr lang="en-US" altLang="zh-TW" sz="2500" b="0" dirty="0" smtClean="0"/>
              <a:t>5.</a:t>
            </a:r>
            <a:r>
              <a:rPr lang="zh-TW" altLang="zh-TW" sz="2500" b="0" dirty="0" smtClean="0"/>
              <a:t>教師講評各組學習單優缺點，學生口試優缺點回饋</a:t>
            </a:r>
            <a:endParaRPr lang="zh-TW" altLang="en-US" sz="2500" b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114300"/>
            <a:ext cx="7286676" cy="422672"/>
          </a:xfrm>
        </p:spPr>
        <p:txBody>
          <a:bodyPr/>
          <a:lstStyle/>
          <a:p>
            <a:pPr algn="ctr"/>
            <a:r>
              <a:rPr lang="zh-TW" altLang="en-US" sz="3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八</a:t>
            </a:r>
            <a:r>
              <a:rPr lang="en-US" altLang="zh-TW" sz="3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.108.02</a:t>
            </a:r>
            <a:r>
              <a:rPr lang="zh-TW" altLang="en-US" sz="3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開發</a:t>
            </a:r>
            <a:r>
              <a:rPr lang="zh-TW" altLang="en-US" sz="3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你的數學腦</a:t>
            </a:r>
            <a:r>
              <a:rPr lang="zh-TW" altLang="en-US" sz="3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課程執行</a:t>
            </a:r>
            <a:endParaRPr lang="zh-TW" altLang="en-US" sz="3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219200" y="785800"/>
            <a:ext cx="7620000" cy="4143404"/>
          </a:xfrm>
        </p:spPr>
        <p:txBody>
          <a:bodyPr/>
          <a:lstStyle/>
          <a:p>
            <a:r>
              <a:rPr lang="en-US" altLang="zh-TW" b="0" dirty="0" smtClean="0"/>
              <a:t>1.</a:t>
            </a:r>
            <a:r>
              <a:rPr lang="zh-TW" altLang="en-US" b="0" dirty="0" smtClean="0"/>
              <a:t>說明課程學習目標</a:t>
            </a:r>
            <a:endParaRPr lang="en-US" altLang="zh-TW" b="0" dirty="0" smtClean="0"/>
          </a:p>
          <a:p>
            <a:r>
              <a:rPr lang="en-US" altLang="zh-TW" b="0" dirty="0" smtClean="0"/>
              <a:t>2.</a:t>
            </a:r>
            <a:r>
              <a:rPr lang="zh-TW" altLang="zh-TW" b="0" dirty="0" smtClean="0"/>
              <a:t>「邏輯思考」與「數學素養」</a:t>
            </a:r>
            <a:endParaRPr lang="en-US" altLang="zh-TW" b="0" dirty="0" smtClean="0"/>
          </a:p>
          <a:p>
            <a:r>
              <a:rPr lang="en-US" altLang="zh-TW" b="0" dirty="0" smtClean="0"/>
              <a:t>3.</a:t>
            </a:r>
            <a:r>
              <a:rPr lang="zh-TW" altLang="en-US" b="0" dirty="0" smtClean="0"/>
              <a:t>桌遊規則與核心策略觀念講解</a:t>
            </a:r>
            <a:endParaRPr lang="en-US" altLang="zh-TW" b="0" dirty="0" smtClean="0"/>
          </a:p>
          <a:p>
            <a:r>
              <a:rPr lang="en-US" altLang="zh-TW" b="0" dirty="0" smtClean="0"/>
              <a:t>4.</a:t>
            </a:r>
            <a:r>
              <a:rPr lang="zh-TW" altLang="en-US" b="0" dirty="0" smtClean="0"/>
              <a:t>分組執行桌遊操作</a:t>
            </a:r>
            <a:endParaRPr lang="en-US" altLang="zh-TW" b="0" dirty="0" smtClean="0"/>
          </a:p>
          <a:p>
            <a:r>
              <a:rPr lang="en-US" altLang="zh-TW" b="0" dirty="0" smtClean="0"/>
              <a:t>5.</a:t>
            </a:r>
            <a:r>
              <a:rPr lang="zh-TW" altLang="en-US" b="0" dirty="0" smtClean="0"/>
              <a:t>分組進行桌遊策略討論與發表</a:t>
            </a:r>
            <a:endParaRPr lang="en-US" altLang="zh-TW" b="0" dirty="0" smtClean="0"/>
          </a:p>
          <a:p>
            <a:r>
              <a:rPr lang="en-US" altLang="zh-TW" b="0" dirty="0" smtClean="0"/>
              <a:t>6.</a:t>
            </a:r>
            <a:r>
              <a:rPr lang="zh-TW" altLang="en-US" b="0" dirty="0" smtClean="0"/>
              <a:t>口試</a:t>
            </a:r>
            <a:endParaRPr lang="en-US" altLang="zh-TW" b="0" dirty="0" smtClean="0"/>
          </a:p>
          <a:p>
            <a:pPr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5819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3500" b="0" dirty="0" smtClean="0"/>
              <a:t>八</a:t>
            </a:r>
            <a:r>
              <a:rPr lang="en-US" altLang="zh-TW" sz="3500" b="0" dirty="0" smtClean="0"/>
              <a:t>-1.</a:t>
            </a:r>
            <a:r>
              <a:rPr lang="zh-TW" altLang="en-US" sz="3500" b="0" dirty="0" smtClean="0"/>
              <a:t>說明課程學習目標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pic>
        <p:nvPicPr>
          <p:cNvPr id="1026" name="Picture 2" descr="J:\10802開發你的數學腦分組簡報與照片\上課照片\IMG20200410104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52"/>
            <a:ext cx="3500462" cy="3500462"/>
          </a:xfrm>
          <a:prstGeom prst="rect">
            <a:avLst/>
          </a:prstGeom>
          <a:noFill/>
        </p:spPr>
      </p:pic>
      <p:pic>
        <p:nvPicPr>
          <p:cNvPr id="1027" name="Picture 3" descr="J:\10802開發你的數學腦分組簡報與照片\上課照片\IMG20200410104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71552"/>
            <a:ext cx="3691458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588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14300"/>
            <a:ext cx="6886604" cy="422672"/>
          </a:xfrm>
        </p:spPr>
        <p:txBody>
          <a:bodyPr/>
          <a:lstStyle/>
          <a:p>
            <a:pPr algn="ctr"/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3500" b="0" dirty="0" smtClean="0"/>
              <a:t>八</a:t>
            </a:r>
            <a:r>
              <a:rPr lang="en-US" altLang="zh-TW" sz="3500" b="0" dirty="0" smtClean="0"/>
              <a:t>-2.</a:t>
            </a:r>
            <a:r>
              <a:rPr lang="zh-TW" altLang="zh-TW" sz="3500" b="0" dirty="0" smtClean="0"/>
              <a:t>「邏輯思考」與「數學素養」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52"/>
            <a:ext cx="385765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J:\10802開發你的數學腦分組簡報與照片\上課照片\IMG20200410104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71552"/>
            <a:ext cx="385765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114300"/>
            <a:ext cx="7286676" cy="422672"/>
          </a:xfrm>
        </p:spPr>
        <p:txBody>
          <a:bodyPr/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500" b="0" dirty="0" smtClean="0"/>
              <a:t>八</a:t>
            </a:r>
            <a:r>
              <a:rPr lang="en-US" altLang="zh-TW" sz="3500" b="0" dirty="0" smtClean="0"/>
              <a:t>-3.</a:t>
            </a:r>
            <a:r>
              <a:rPr lang="zh-TW" altLang="en-US" sz="3500" b="0" dirty="0" smtClean="0"/>
              <a:t>桌遊規則與核心策略觀念講解</a:t>
            </a:r>
            <a:r>
              <a:rPr lang="en-US" altLang="zh-TW" b="0" dirty="0" smtClean="0"/>
              <a:t/>
            </a:r>
            <a:br>
              <a:rPr lang="en-US" altLang="zh-TW" b="0" dirty="0" smtClean="0"/>
            </a:br>
            <a:endParaRPr lang="zh-TW" altLang="en-US" b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pic>
        <p:nvPicPr>
          <p:cNvPr id="3074" name="Picture 2" descr="J:\10802開發你的數學腦分組簡報與照片\上課照片\IMG20200417110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6"/>
            <a:ext cx="3857652" cy="37147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928676"/>
            <a:ext cx="37862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3500" b="0" dirty="0" smtClean="0"/>
              <a:t>八</a:t>
            </a:r>
            <a:r>
              <a:rPr lang="en-US" altLang="zh-TW" sz="3500" b="0" dirty="0" smtClean="0"/>
              <a:t>-4.</a:t>
            </a:r>
            <a:r>
              <a:rPr lang="zh-TW" altLang="en-US" sz="3500" b="0" dirty="0" smtClean="0"/>
              <a:t>分組執行桌遊操作</a:t>
            </a:r>
            <a:r>
              <a:rPr lang="en-US" altLang="zh-TW" sz="3500" b="0" dirty="0" smtClean="0"/>
              <a:t/>
            </a:r>
            <a:br>
              <a:rPr lang="en-US" altLang="zh-TW" sz="3500" b="0" dirty="0" smtClean="0"/>
            </a:br>
            <a:endParaRPr lang="zh-TW" altLang="en-US" sz="3500" b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pic>
        <p:nvPicPr>
          <p:cNvPr id="4098" name="Picture 2" descr="J:\10802開發你的數學腦分組簡報與照片\上課照片\5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90"/>
            <a:ext cx="3915351" cy="3571874"/>
          </a:xfrm>
          <a:prstGeom prst="rect">
            <a:avLst/>
          </a:prstGeom>
          <a:noFill/>
        </p:spPr>
      </p:pic>
      <p:pic>
        <p:nvPicPr>
          <p:cNvPr id="4099" name="Picture 3" descr="J:\10802開發你的數學腦分組簡報與照片\上課照片\IMG20200424115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42990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852" y="114300"/>
            <a:ext cx="7715304" cy="422672"/>
          </a:xfrm>
        </p:spPr>
        <p:txBody>
          <a:bodyPr/>
          <a:lstStyle/>
          <a:p>
            <a:pPr algn="ctr"/>
            <a:r>
              <a:rPr lang="en-US" altLang="zh-TW" sz="2800" b="0" dirty="0" smtClean="0"/>
              <a:t/>
            </a:r>
            <a:br>
              <a:rPr lang="en-US" altLang="zh-TW" sz="2800" b="0" dirty="0" smtClean="0"/>
            </a:br>
            <a:r>
              <a:rPr lang="zh-TW" altLang="en-US" sz="3500" b="0" dirty="0" smtClean="0"/>
              <a:t>八</a:t>
            </a:r>
            <a:r>
              <a:rPr lang="en-US" altLang="zh-TW" sz="3500" b="0" dirty="0" smtClean="0"/>
              <a:t>-5.</a:t>
            </a:r>
            <a:r>
              <a:rPr lang="zh-TW" altLang="en-US" sz="3500" b="0" dirty="0" smtClean="0"/>
              <a:t>分組進行桌遊策略討論與發表</a:t>
            </a:r>
            <a:r>
              <a:rPr lang="en-US" altLang="zh-TW" sz="3500" b="0" dirty="0" smtClean="0"/>
              <a:t>(1)</a:t>
            </a:r>
            <a:br>
              <a:rPr lang="en-US" altLang="zh-TW" sz="3500" b="0" dirty="0" smtClean="0"/>
            </a:br>
            <a:endParaRPr lang="zh-TW" altLang="en-US" sz="3500" b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pic>
        <p:nvPicPr>
          <p:cNvPr id="5122" name="Picture 2" descr="J:\10802開發你的數學腦分組簡報與照片\上課照片\135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14"/>
            <a:ext cx="3857652" cy="3714750"/>
          </a:xfrm>
          <a:prstGeom prst="rect">
            <a:avLst/>
          </a:prstGeom>
          <a:noFill/>
        </p:spPr>
      </p:pic>
      <p:pic>
        <p:nvPicPr>
          <p:cNvPr id="5123" name="Picture 3" descr="J:\10802開發你的數學腦分組簡報與照片\上課照片\13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14"/>
            <a:ext cx="357190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114300"/>
            <a:ext cx="7598648" cy="422672"/>
          </a:xfrm>
        </p:spPr>
        <p:txBody>
          <a:bodyPr/>
          <a:lstStyle/>
          <a:p>
            <a:pPr algn="ctr"/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3500" b="0" dirty="0" smtClean="0"/>
              <a:t>八</a:t>
            </a:r>
            <a:r>
              <a:rPr lang="en-US" altLang="zh-TW" sz="3500" b="0" dirty="0" smtClean="0"/>
              <a:t>-5.</a:t>
            </a:r>
            <a:r>
              <a:rPr lang="zh-TW" altLang="en-US" sz="3500" b="0" dirty="0" smtClean="0"/>
              <a:t>分組進行桌遊策略討論與發表</a:t>
            </a:r>
            <a:r>
              <a:rPr lang="en-US" altLang="zh-TW" sz="3500" b="0" dirty="0" smtClean="0"/>
              <a:t>(2)</a:t>
            </a:r>
            <a:br>
              <a:rPr lang="en-US" altLang="zh-TW" sz="3500" b="0" dirty="0" smtClean="0"/>
            </a:br>
            <a:endParaRPr lang="zh-TW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J:\10802開發你的數學腦分組簡報與照片\上課照片\13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52"/>
            <a:ext cx="3714776" cy="3714750"/>
          </a:xfrm>
          <a:prstGeom prst="rect">
            <a:avLst/>
          </a:prstGeom>
          <a:noFill/>
        </p:spPr>
      </p:pic>
      <p:pic>
        <p:nvPicPr>
          <p:cNvPr id="6147" name="Picture 3" descr="J:\10802開發你的數學腦分組簡報與照片\上課照片\13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52"/>
            <a:ext cx="3857652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9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852" y="114300"/>
            <a:ext cx="7643866" cy="422672"/>
          </a:xfrm>
        </p:spPr>
        <p:txBody>
          <a:bodyPr/>
          <a:lstStyle/>
          <a:p>
            <a:pPr algn="ctr"/>
            <a:r>
              <a:rPr lang="en-US" altLang="zh-TW" sz="2800" b="0" dirty="0" smtClean="0"/>
              <a:t/>
            </a:r>
            <a:br>
              <a:rPr lang="en-US" altLang="zh-TW" sz="2800" b="0" dirty="0" smtClean="0"/>
            </a:br>
            <a:r>
              <a:rPr lang="zh-TW" altLang="en-US" sz="3500" b="0" dirty="0" smtClean="0"/>
              <a:t>五</a:t>
            </a:r>
            <a:r>
              <a:rPr lang="en-US" altLang="zh-TW" sz="3500" b="0" dirty="0" smtClean="0"/>
              <a:t>-5.</a:t>
            </a:r>
            <a:r>
              <a:rPr lang="zh-TW" altLang="en-US" sz="3500" b="0" dirty="0" smtClean="0"/>
              <a:t>分組進行桌遊策略討論與發表</a:t>
            </a:r>
            <a:r>
              <a:rPr lang="en-US" altLang="zh-TW" sz="3500" b="0" dirty="0" smtClean="0"/>
              <a:t>(3)</a:t>
            </a:r>
            <a:br>
              <a:rPr lang="en-US" altLang="zh-TW" sz="3500" b="0" dirty="0" smtClean="0"/>
            </a:br>
            <a:endParaRPr lang="zh-TW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J:\10802開發你的數學腦分組簡報與照片\上課照片\IMG20200508114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6"/>
            <a:ext cx="3786214" cy="3857652"/>
          </a:xfrm>
          <a:prstGeom prst="rect">
            <a:avLst/>
          </a:prstGeom>
          <a:noFill/>
        </p:spPr>
      </p:pic>
      <p:pic>
        <p:nvPicPr>
          <p:cNvPr id="7171" name="Picture 3" descr="J:\10802開發你的數學腦分組簡報與照片\上課照片\IMG20200508114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6"/>
            <a:ext cx="3786214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9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62" y="914400"/>
            <a:ext cx="7910538" cy="3714750"/>
          </a:xfrm>
        </p:spPr>
        <p:txBody>
          <a:bodyPr/>
          <a:lstStyle/>
          <a:p>
            <a:pPr algn="ctr">
              <a:buNone/>
            </a:pPr>
            <a:r>
              <a:rPr lang="zh-TW" altLang="en-US" sz="5000" dirty="0" smtClean="0">
                <a:solidFill>
                  <a:srgbClr val="FF0000"/>
                </a:solidFill>
              </a:rPr>
              <a:t>開發你的數學腦</a:t>
            </a:r>
            <a:endParaRPr lang="en-US" altLang="zh-TW" sz="5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en-US" sz="5000" dirty="0" smtClean="0">
                <a:solidFill>
                  <a:srgbClr val="FF0000"/>
                </a:solidFill>
              </a:rPr>
              <a:t>這是一門沒有「數學」的</a:t>
            </a:r>
            <a:endParaRPr lang="en-US" altLang="zh-TW" sz="5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en-US" sz="5000" dirty="0" smtClean="0">
                <a:solidFill>
                  <a:srgbClr val="FF0000"/>
                </a:solidFill>
              </a:rPr>
              <a:t>數學課</a:t>
            </a:r>
            <a:endParaRPr lang="zh-TW" altLang="en-US" sz="5000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852" y="114300"/>
            <a:ext cx="7715304" cy="422672"/>
          </a:xfrm>
        </p:spPr>
        <p:txBody>
          <a:bodyPr/>
          <a:lstStyle/>
          <a:p>
            <a:pPr algn="ctr"/>
            <a:r>
              <a:rPr lang="en-US" altLang="zh-TW" sz="3500" b="0" dirty="0" smtClean="0"/>
              <a:t/>
            </a:r>
            <a:br>
              <a:rPr lang="en-US" altLang="zh-TW" sz="3500" b="0" dirty="0" smtClean="0"/>
            </a:br>
            <a:r>
              <a:rPr lang="zh-TW" altLang="en-US" sz="3500" b="0" dirty="0" smtClean="0"/>
              <a:t>五</a:t>
            </a:r>
            <a:r>
              <a:rPr lang="en-US" altLang="zh-TW" sz="3500" b="0" dirty="0" smtClean="0"/>
              <a:t>-5.</a:t>
            </a:r>
            <a:r>
              <a:rPr lang="zh-TW" altLang="en-US" sz="3500" b="0" dirty="0" smtClean="0"/>
              <a:t>分組進行桌遊策略討論與發表</a:t>
            </a:r>
            <a:r>
              <a:rPr lang="en-US" altLang="zh-TW" sz="3500" b="0" dirty="0" smtClean="0"/>
              <a:t>(4)</a:t>
            </a:r>
            <a:br>
              <a:rPr lang="en-US" altLang="zh-TW" sz="3500" b="0" dirty="0" smtClean="0"/>
            </a:br>
            <a:endParaRPr lang="zh-TW" altLang="en-US" sz="35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pic>
        <p:nvPicPr>
          <p:cNvPr id="8194" name="Picture 2" descr="J:\10802開發你的數學腦分組簡報與照片\上課照片\14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8"/>
            <a:ext cx="3857652" cy="3714750"/>
          </a:xfrm>
          <a:prstGeom prst="rect">
            <a:avLst/>
          </a:prstGeom>
          <a:noFill/>
        </p:spPr>
      </p:pic>
      <p:pic>
        <p:nvPicPr>
          <p:cNvPr id="8195" name="Picture 3" descr="J:\10802開發你的數學腦分組簡報與照片\上課照片\IMG202005081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857238"/>
            <a:ext cx="385765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14" y="114300"/>
            <a:ext cx="7858180" cy="422672"/>
          </a:xfrm>
        </p:spPr>
        <p:txBody>
          <a:bodyPr/>
          <a:lstStyle/>
          <a:p>
            <a:r>
              <a:rPr lang="zh-TW" altLang="en-US" sz="3500" b="0" dirty="0" smtClean="0"/>
              <a:t>五</a:t>
            </a:r>
            <a:r>
              <a:rPr lang="en-US" altLang="zh-TW" sz="3500" b="0" dirty="0" smtClean="0"/>
              <a:t>-5.</a:t>
            </a:r>
            <a:r>
              <a:rPr lang="zh-TW" altLang="en-US" sz="3500" b="0" dirty="0" smtClean="0"/>
              <a:t>分組進行桌遊策略討論與發表</a:t>
            </a:r>
            <a:r>
              <a:rPr lang="en-US" altLang="zh-TW" sz="3500" b="0" dirty="0" smtClean="0"/>
              <a:t>(5)</a:t>
            </a:r>
            <a:endParaRPr lang="zh-TW" altLang="en-US" sz="35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pic>
        <p:nvPicPr>
          <p:cNvPr id="1026" name="Picture 2" descr="J:\10802開發你的數學腦分組簡報與照片\上課照片\15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6"/>
            <a:ext cx="3786214" cy="3714750"/>
          </a:xfrm>
          <a:prstGeom prst="rect">
            <a:avLst/>
          </a:prstGeom>
          <a:noFill/>
        </p:spPr>
      </p:pic>
      <p:pic>
        <p:nvPicPr>
          <p:cNvPr id="1027" name="Picture 3" descr="J:\10802開發你的數學腦分組簡報與照片\上課照片\15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928676"/>
            <a:ext cx="367143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/>
              <a:t>八</a:t>
            </a:r>
            <a:r>
              <a:rPr lang="en-US" altLang="zh-TW" b="0" dirty="0" smtClean="0"/>
              <a:t>-6.</a:t>
            </a:r>
            <a:r>
              <a:rPr lang="zh-TW" altLang="en-US" b="0" dirty="0" smtClean="0"/>
              <a:t>口試</a:t>
            </a:r>
            <a:r>
              <a:rPr lang="en-US" altLang="zh-TW" b="0" dirty="0" smtClean="0"/>
              <a:t>(1)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pic>
        <p:nvPicPr>
          <p:cNvPr id="1027" name="Picture 3" descr="J:\10802開發你的數學腦成績.分組簡報.照片\上課照片\17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00114"/>
            <a:ext cx="4000528" cy="3643338"/>
          </a:xfrm>
          <a:prstGeom prst="rect">
            <a:avLst/>
          </a:prstGeom>
          <a:noFill/>
        </p:spPr>
      </p:pic>
      <p:pic>
        <p:nvPicPr>
          <p:cNvPr id="8" name="Picture 2" descr="J:\10802開發你的數學腦成績.分組簡報.照片\上課照片\179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00114"/>
            <a:ext cx="3857651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/>
              <a:t>八</a:t>
            </a:r>
            <a:r>
              <a:rPr lang="en-US" altLang="zh-TW" b="0" dirty="0" smtClean="0"/>
              <a:t>-6.</a:t>
            </a:r>
            <a:r>
              <a:rPr lang="zh-TW" altLang="en-US" b="0" dirty="0" smtClean="0"/>
              <a:t>口試</a:t>
            </a:r>
            <a:r>
              <a:rPr lang="en-US" altLang="zh-TW" b="0" dirty="0" smtClean="0"/>
              <a:t>(2)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pic>
        <p:nvPicPr>
          <p:cNvPr id="2050" name="Picture 2" descr="J:\10802開發你的數學腦成績.分組簡報.照片\上課照片\19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14"/>
            <a:ext cx="3857652" cy="3714750"/>
          </a:xfrm>
          <a:prstGeom prst="rect">
            <a:avLst/>
          </a:prstGeom>
          <a:noFill/>
        </p:spPr>
      </p:pic>
      <p:pic>
        <p:nvPicPr>
          <p:cNvPr id="2051" name="Picture 3" descr="J:\10802開發你的數學腦成績.分組簡報.照片\上課照片\19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00114"/>
            <a:ext cx="378621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/>
              <a:t>八</a:t>
            </a:r>
            <a:r>
              <a:rPr lang="en-US" altLang="zh-TW" b="0" dirty="0" smtClean="0"/>
              <a:t>-6.</a:t>
            </a:r>
            <a:r>
              <a:rPr lang="zh-TW" altLang="en-US" b="0" dirty="0" smtClean="0"/>
              <a:t>口試</a:t>
            </a:r>
            <a:r>
              <a:rPr lang="en-US" altLang="zh-TW" b="0" dirty="0" smtClean="0"/>
              <a:t>(3)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pic>
        <p:nvPicPr>
          <p:cNvPr id="3074" name="Picture 2" descr="J:\10802開發你的數學腦成績.分組簡報.照片\上課照片\19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6"/>
            <a:ext cx="3929090" cy="3714750"/>
          </a:xfrm>
          <a:prstGeom prst="rect">
            <a:avLst/>
          </a:prstGeom>
          <a:noFill/>
        </p:spPr>
      </p:pic>
      <p:pic>
        <p:nvPicPr>
          <p:cNvPr id="3075" name="Picture 3" descr="J:\10802開發你的數學腦成績.分組簡報.照片\上課照片\19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928676"/>
            <a:ext cx="390375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/>
              <a:t>八</a:t>
            </a:r>
            <a:r>
              <a:rPr lang="en-US" altLang="zh-TW" b="0" dirty="0" smtClean="0"/>
              <a:t>-6.</a:t>
            </a:r>
            <a:r>
              <a:rPr lang="zh-TW" altLang="en-US" b="0" dirty="0" smtClean="0"/>
              <a:t>口試</a:t>
            </a:r>
            <a:r>
              <a:rPr lang="en-US" altLang="zh-TW" b="0" dirty="0" smtClean="0"/>
              <a:t>(4)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pic>
        <p:nvPicPr>
          <p:cNvPr id="4099" name="Picture 3" descr="J:\10802開發你的數學腦成績.分組簡報.照片\上課照片\17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8"/>
            <a:ext cx="3714776" cy="3714750"/>
          </a:xfrm>
          <a:prstGeom prst="rect">
            <a:avLst/>
          </a:prstGeom>
          <a:noFill/>
        </p:spPr>
      </p:pic>
      <p:pic>
        <p:nvPicPr>
          <p:cNvPr id="4100" name="Picture 4" descr="J:\10802開發你的數學腦成績.分組簡報.照片\上課照片\17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8"/>
            <a:ext cx="385765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/>
              <a:t>五</a:t>
            </a:r>
            <a:r>
              <a:rPr lang="en-US" altLang="zh-TW" b="0" dirty="0" smtClean="0"/>
              <a:t>-6.</a:t>
            </a:r>
            <a:r>
              <a:rPr lang="zh-TW" altLang="en-US" b="0" dirty="0" smtClean="0"/>
              <a:t>口試</a:t>
            </a:r>
            <a:r>
              <a:rPr lang="en-US" altLang="zh-TW" b="0" dirty="0" smtClean="0"/>
              <a:t>(5)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pic>
        <p:nvPicPr>
          <p:cNvPr id="5" name="Picture 2" descr="J:\10802開發你的數學腦成績.分組簡報.照片\上課照片\19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6"/>
            <a:ext cx="3786214" cy="3714750"/>
          </a:xfrm>
          <a:prstGeom prst="rect">
            <a:avLst/>
          </a:prstGeom>
          <a:noFill/>
        </p:spPr>
      </p:pic>
      <p:pic>
        <p:nvPicPr>
          <p:cNvPr id="5122" name="Picture 2" descr="J:\10802開發你的數學腦成績.分組簡報.照片\上課照片\19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14"/>
            <a:ext cx="378000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-7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學生作品</a:t>
            </a:r>
            <a:endParaRPr lang="zh-TW" altLang="en-US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284"/>
            <a:ext cx="3733800" cy="2800981"/>
          </a:xfrm>
        </p:spPr>
      </p:pic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284"/>
            <a:ext cx="3733800" cy="2800981"/>
          </a:xfr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65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284"/>
            <a:ext cx="3733800" cy="2800981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284"/>
            <a:ext cx="3733800" cy="2800981"/>
          </a:xfr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8993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284"/>
            <a:ext cx="3733800" cy="2800981"/>
          </a:xfr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284"/>
            <a:ext cx="3733800" cy="2800981"/>
          </a:xfrm>
        </p:spPr>
      </p:pic>
    </p:spTree>
    <p:extLst>
      <p:ext uri="{BB962C8B-B14F-4D97-AF65-F5344CB8AC3E}">
        <p14:creationId xmlns:p14="http://schemas.microsoft.com/office/powerpoint/2010/main" val="249329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500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500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.108</a:t>
            </a:r>
            <a:r>
              <a:rPr lang="zh-TW" altLang="en-US" sz="3500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課綱</a:t>
            </a:r>
            <a:r>
              <a:rPr lang="zh-TW" altLang="en-US" sz="3500" b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</a:t>
            </a:r>
            <a:r>
              <a:rPr lang="zh-TW" altLang="en-US" sz="3500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價值</a:t>
            </a:r>
            <a:r>
              <a:rPr lang="en-US" altLang="zh-TW" sz="3500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3500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素養</a:t>
            </a:r>
            <a:endParaRPr lang="zh-TW" altLang="en-US" sz="3500" b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0100" y="785800"/>
            <a:ext cx="7858180" cy="4071966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4300" b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300" b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清大教授說</a:t>
            </a:r>
            <a:r>
              <a:rPr lang="en-US" altLang="zh-TW" sz="4300" b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4300" b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課綱學習歷程</a:t>
            </a:r>
            <a:endParaRPr lang="en-US" altLang="zh-TW" sz="4300" b="0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ctr">
              <a:buNone/>
            </a:pPr>
            <a:r>
              <a:rPr lang="zh-TW" altLang="en-US" sz="4300" b="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altLang="zh-TW" sz="4300" b="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4300" b="0" dirty="0" smtClean="0">
                <a:solidFill>
                  <a:srgbClr val="FF0000"/>
                </a:solidFill>
              </a:rPr>
              <a:t>動機、反思、啟發、自我學習</a:t>
            </a:r>
            <a:r>
              <a:rPr lang="en-US" altLang="zh-TW" sz="43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lvl="0" indent="0" algn="ctr">
              <a:buNone/>
            </a:pPr>
            <a:r>
              <a:rPr lang="zh-TW" altLang="en-US" sz="4300" b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4300" b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300" b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成大副校長申請入學面試</a:t>
            </a:r>
            <a:r>
              <a:rPr lang="en-US" altLang="zh-TW" sz="4300" b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4300" b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策</a:t>
            </a:r>
            <a:r>
              <a:rPr lang="zh-TW" altLang="en-US" sz="43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altLang="zh-TW" sz="43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ctr">
              <a:buNone/>
            </a:pPr>
            <a:r>
              <a:rPr lang="en-US" altLang="zh-TW" sz="4300" b="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4300" b="0" dirty="0" smtClean="0">
                <a:solidFill>
                  <a:srgbClr val="FF0000"/>
                </a:solidFill>
              </a:rPr>
              <a:t>思考</a:t>
            </a:r>
            <a:r>
              <a:rPr lang="en-US" altLang="zh-TW" sz="43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4300" b="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en-US" altLang="zh-TW" sz="43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ctr">
              <a:buNone/>
            </a:pPr>
            <a:r>
              <a:rPr lang="en-US" altLang="zh-TW" sz="4300" b="0" dirty="0" smtClean="0">
                <a:solidFill>
                  <a:schemeClr val="accent2">
                    <a:lumMod val="75000"/>
                  </a:schemeClr>
                </a:solidFill>
              </a:rPr>
              <a:t>3.</a:t>
            </a:r>
            <a:r>
              <a:rPr lang="zh-TW" altLang="en-US" sz="4300" b="0" dirty="0" smtClean="0">
                <a:solidFill>
                  <a:schemeClr val="accent2">
                    <a:lumMod val="75000"/>
                  </a:schemeClr>
                </a:solidFill>
              </a:rPr>
              <a:t>多元選修課程之學習目標</a:t>
            </a:r>
            <a:endParaRPr lang="en-US" altLang="zh-TW" sz="43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ctr">
              <a:buNone/>
            </a:pPr>
            <a:r>
              <a:rPr lang="en-US" altLang="zh-TW" sz="4300" b="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4300" b="0" dirty="0" smtClean="0">
                <a:solidFill>
                  <a:srgbClr val="FF0000"/>
                </a:solidFill>
              </a:rPr>
              <a:t>適性、探索</a:t>
            </a:r>
            <a:r>
              <a:rPr lang="en-US" altLang="zh-TW" sz="43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altLang="zh-TW" sz="43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ctr">
              <a:buNone/>
            </a:pPr>
            <a:endParaRPr lang="en-US" altLang="zh-TW" sz="6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ctr">
              <a:buNone/>
            </a:pPr>
            <a:endParaRPr lang="en-US" altLang="zh-TW" sz="6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ctr">
              <a:buNone/>
            </a:pPr>
            <a:endParaRPr lang="en-US" altLang="zh-TW" sz="4000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ctr">
              <a:buNone/>
            </a:pPr>
            <a:endParaRPr lang="en-US" altLang="zh-TW" sz="4000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ctr">
              <a:buNone/>
            </a:pPr>
            <a:endParaRPr lang="en-US" altLang="zh-TW" sz="4000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ctr">
              <a:buNone/>
            </a:pPr>
            <a:endParaRPr lang="en-US" altLang="zh-TW" sz="4000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ctr">
              <a:buNone/>
            </a:pPr>
            <a:endParaRPr lang="en-US" altLang="zh-TW" sz="4000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4499" name="Picture 3" descr="G:\106年園藝管理所(1061228存)\佳佳\00-臨時交辦事項\1-簡報專用\素材\美麗圖庫\美圖21\bc021-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000510"/>
            <a:ext cx="212120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8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284"/>
            <a:ext cx="3733800" cy="2800981"/>
          </a:xfrm>
        </p:spPr>
      </p:pic>
      <p:pic>
        <p:nvPicPr>
          <p:cNvPr id="12" name="內容版面配置區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284"/>
            <a:ext cx="3733800" cy="2800981"/>
          </a:xfrm>
        </p:spPr>
      </p:pic>
    </p:spTree>
    <p:extLst>
      <p:ext uri="{BB962C8B-B14F-4D97-AF65-F5344CB8AC3E}">
        <p14:creationId xmlns:p14="http://schemas.microsoft.com/office/powerpoint/2010/main" val="2709658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284"/>
            <a:ext cx="3733800" cy="2800981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284"/>
            <a:ext cx="3733800" cy="2800981"/>
          </a:xfr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0006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284"/>
            <a:ext cx="3733800" cy="2800981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284"/>
            <a:ext cx="3733800" cy="2800981"/>
          </a:xfr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9227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284"/>
            <a:ext cx="3733800" cy="2800981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284"/>
            <a:ext cx="3733800" cy="2800981"/>
          </a:xfr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4279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WordArt 3"/>
          <p:cNvSpPr>
            <a:spLocks noChangeArrowheads="1" noChangeShapeType="1" noTextEdit="1"/>
          </p:cNvSpPr>
          <p:nvPr/>
        </p:nvSpPr>
        <p:spPr bwMode="gray">
          <a:xfrm>
            <a:off x="2857488" y="2571750"/>
            <a:ext cx="5653110" cy="907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TW" altLang="en-U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114300"/>
            <a:ext cx="7715272" cy="422672"/>
          </a:xfrm>
        </p:spPr>
        <p:txBody>
          <a:bodyPr/>
          <a:lstStyle/>
          <a:p>
            <a:r>
              <a:rPr lang="en-US" altLang="zh-TW" sz="3500" dirty="0" smtClean="0"/>
              <a:t/>
            </a:r>
            <a:br>
              <a:rPr lang="en-US" altLang="zh-TW" sz="3500" dirty="0" smtClean="0"/>
            </a:br>
            <a:r>
              <a:rPr lang="zh-TW" altLang="en-US" sz="3500" b="0" dirty="0" smtClean="0"/>
              <a:t>二</a:t>
            </a:r>
            <a:r>
              <a:rPr lang="en-US" altLang="zh-TW" sz="3500" b="0" dirty="0" smtClean="0"/>
              <a:t>.</a:t>
            </a:r>
            <a:r>
              <a:rPr lang="zh-TW" altLang="zh-TW" sz="3500" b="0" dirty="0" smtClean="0"/>
              <a:t>「邏輯思考」與「數學素養」</a:t>
            </a:r>
            <a:r>
              <a:rPr lang="zh-TW" altLang="zh-TW" sz="3500" dirty="0" smtClean="0"/>
              <a:t/>
            </a:r>
            <a:br>
              <a:rPr lang="zh-TW" altLang="zh-TW" sz="3500" dirty="0" smtClean="0"/>
            </a:br>
            <a:endParaRPr lang="zh-TW" altLang="en-US" sz="35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4414" y="571486"/>
            <a:ext cx="7620000" cy="4429156"/>
          </a:xfrm>
        </p:spPr>
        <p:txBody>
          <a:bodyPr/>
          <a:lstStyle/>
          <a:p>
            <a:pPr>
              <a:buNone/>
            </a:pPr>
            <a:r>
              <a:rPr lang="zh-TW" altLang="zh-TW" sz="2500" dirty="0" smtClean="0"/>
              <a:t>邏輯</a:t>
            </a:r>
            <a:r>
              <a:rPr lang="en-US" altLang="zh-TW" sz="2500" dirty="0" smtClean="0"/>
              <a:t>:</a:t>
            </a:r>
          </a:p>
          <a:p>
            <a:pPr>
              <a:buNone/>
            </a:pPr>
            <a:r>
              <a:rPr lang="zh-TW" altLang="en-US" sz="2500" dirty="0" smtClean="0"/>
              <a:t>     </a:t>
            </a:r>
            <a:r>
              <a:rPr lang="zh-TW" altLang="zh-TW" sz="2500" dirty="0" smtClean="0"/>
              <a:t>是</a:t>
            </a:r>
            <a:r>
              <a:rPr lang="zh-TW" altLang="en-US" sz="2500" dirty="0" smtClean="0"/>
              <a:t>科技</a:t>
            </a:r>
            <a:r>
              <a:rPr lang="zh-TW" altLang="zh-TW" sz="2500" dirty="0" smtClean="0"/>
              <a:t>進展的重要推力，它不一定要包含在數學的框架之內。邏輯是較數學更重要的層級，只是邏輯概念用數學符號來學習比較快，所以大家都誤以為邏輯是數學的一部份。</a:t>
            </a:r>
            <a:endParaRPr lang="en-US" altLang="zh-TW" sz="2500" dirty="0" smtClean="0"/>
          </a:p>
          <a:p>
            <a:pPr>
              <a:buNone/>
            </a:pPr>
            <a:r>
              <a:rPr lang="zh-TW" altLang="en-US" sz="2800" dirty="0" smtClean="0"/>
              <a:t>    </a:t>
            </a:r>
            <a:r>
              <a:rPr lang="zh-TW" altLang="en-US" sz="2500" dirty="0" smtClean="0"/>
              <a:t>傳統教育</a:t>
            </a:r>
            <a:r>
              <a:rPr lang="zh-TW" altLang="zh-TW" sz="2500" dirty="0" smtClean="0"/>
              <a:t>著重數學的實用部份，也就是計算，卻完全忽略了數學素養</a:t>
            </a:r>
            <a:r>
              <a:rPr lang="zh-TW" altLang="en-US" sz="2500" dirty="0" smtClean="0"/>
              <a:t>的</a:t>
            </a:r>
            <a:r>
              <a:rPr lang="zh-TW" altLang="zh-TW" sz="2500" dirty="0" smtClean="0"/>
              <a:t>重要性</a:t>
            </a:r>
            <a:r>
              <a:rPr lang="zh-TW" altLang="en-US" sz="2500" dirty="0" smtClean="0"/>
              <a:t>。</a:t>
            </a:r>
            <a:r>
              <a:rPr lang="zh-TW" altLang="zh-TW" sz="2500" dirty="0" smtClean="0"/>
              <a:t>數學</a:t>
            </a:r>
            <a:r>
              <a:rPr lang="zh-TW" altLang="en-US" sz="2500" dirty="0" smtClean="0"/>
              <a:t>教育</a:t>
            </a:r>
            <a:r>
              <a:rPr lang="zh-TW" altLang="zh-TW" sz="2500" dirty="0" smtClean="0"/>
              <a:t>不僅僅是數學技巧</a:t>
            </a:r>
            <a:r>
              <a:rPr lang="en-US" altLang="zh-TW" sz="2500" dirty="0" smtClean="0"/>
              <a:t>(</a:t>
            </a:r>
            <a:r>
              <a:rPr lang="zh-TW" altLang="zh-TW" sz="2500" dirty="0" smtClean="0"/>
              <a:t>實用的部份</a:t>
            </a:r>
            <a:r>
              <a:rPr lang="en-US" altLang="zh-TW" sz="2500" dirty="0" smtClean="0"/>
              <a:t>)</a:t>
            </a:r>
            <a:r>
              <a:rPr lang="zh-TW" altLang="zh-TW" sz="2500" dirty="0" smtClean="0"/>
              <a:t>而已，數學素養</a:t>
            </a:r>
            <a:r>
              <a:rPr lang="en-US" altLang="zh-TW" sz="2500" dirty="0" smtClean="0"/>
              <a:t>(</a:t>
            </a:r>
            <a:r>
              <a:rPr lang="zh-TW" altLang="zh-TW" sz="2500" dirty="0" smtClean="0"/>
              <a:t>正確推理的能力</a:t>
            </a:r>
            <a:r>
              <a:rPr lang="en-US" altLang="zh-TW" sz="2500" dirty="0" smtClean="0"/>
              <a:t>)</a:t>
            </a:r>
            <a:r>
              <a:rPr lang="zh-TW" altLang="zh-TW" sz="2500" dirty="0" smtClean="0"/>
              <a:t>應是社會每個公民的基本能力。</a:t>
            </a:r>
            <a:endParaRPr lang="en-US" altLang="zh-TW" sz="2500" dirty="0" smtClean="0"/>
          </a:p>
          <a:p>
            <a:pPr>
              <a:buNone/>
            </a:pPr>
            <a:r>
              <a:rPr lang="zh-TW" altLang="en-US" sz="2500" dirty="0" smtClean="0"/>
              <a:t> </a:t>
            </a:r>
            <a:r>
              <a:rPr lang="zh-TW" altLang="en-US" sz="1300" dirty="0" smtClean="0"/>
              <a:t>資料來源</a:t>
            </a:r>
            <a:r>
              <a:rPr lang="en-US" altLang="zh-TW" sz="1300" dirty="0" smtClean="0"/>
              <a:t>:--</a:t>
            </a:r>
            <a:r>
              <a:rPr lang="en-US" altLang="zh-TW" sz="1400" dirty="0" smtClean="0"/>
              <a:t> 2018.07.13</a:t>
            </a:r>
            <a:r>
              <a:rPr lang="zh-TW" altLang="zh-TW" sz="1400" dirty="0" smtClean="0"/>
              <a:t>〈數學不好，不是你的錯</a:t>
            </a:r>
            <a:r>
              <a:rPr lang="en-US" altLang="zh-TW" sz="1400" dirty="0" smtClean="0"/>
              <a:t>7</a:t>
            </a:r>
            <a:r>
              <a:rPr lang="zh-TW" altLang="zh-TW" sz="1400" dirty="0" smtClean="0"/>
              <a:t>〉邏輯比你想像中的更重要　數學、邏輯與民主的關係</a:t>
            </a:r>
            <a:r>
              <a:rPr lang="en-US" altLang="zh-TW" sz="1400" dirty="0" smtClean="0"/>
              <a:t> (</a:t>
            </a:r>
            <a:r>
              <a:rPr lang="zh-TW" altLang="zh-TW" sz="1400" dirty="0" smtClean="0"/>
              <a:t>上</a:t>
            </a:r>
            <a:r>
              <a:rPr lang="en-US" altLang="zh-TW" sz="1400" dirty="0" smtClean="0"/>
              <a:t>). </a:t>
            </a:r>
            <a:r>
              <a:rPr lang="zh-TW" altLang="zh-TW" sz="1400" dirty="0" smtClean="0"/>
              <a:t>吳作樂博士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長榮大學教授</a:t>
            </a:r>
            <a:r>
              <a:rPr lang="en-US" altLang="zh-TW" sz="1400" dirty="0" smtClean="0"/>
              <a:t>.</a:t>
            </a:r>
            <a:r>
              <a:rPr lang="zh-TW" altLang="zh-TW" sz="1400" dirty="0" smtClean="0"/>
              <a:t>前國家實驗研究院太空中心主任</a:t>
            </a:r>
            <a:r>
              <a:rPr lang="en-US" altLang="zh-TW" sz="1400" dirty="0" smtClean="0"/>
              <a:t>)</a:t>
            </a:r>
            <a:endParaRPr lang="zh-TW" altLang="zh-TW" sz="1400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zh-TW" altLang="en-US" sz="25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14300"/>
            <a:ext cx="6886604" cy="422672"/>
          </a:xfrm>
        </p:spPr>
        <p:txBody>
          <a:bodyPr/>
          <a:lstStyle/>
          <a:p>
            <a:pPr algn="ctr"/>
            <a:r>
              <a:rPr lang="zh-TW" altLang="en-US" sz="3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r>
              <a:rPr lang="en-US" altLang="zh-TW" sz="3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3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開發</a:t>
            </a:r>
            <a:r>
              <a:rPr lang="zh-TW" altLang="en-US" sz="3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你的數學</a:t>
            </a:r>
            <a:r>
              <a:rPr lang="zh-TW" altLang="en-US" sz="3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腦</a:t>
            </a:r>
            <a:r>
              <a:rPr lang="en-US" altLang="zh-TW" sz="3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3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課程目標</a:t>
            </a:r>
            <a:endParaRPr lang="zh-TW" altLang="en-US" sz="3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9200" y="914400"/>
            <a:ext cx="7620000" cy="3954042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r>
              <a:rPr lang="en-US" altLang="zh-TW" dirty="0" smtClean="0"/>
              <a:t>1.</a:t>
            </a:r>
            <a:r>
              <a:rPr lang="zh-TW" altLang="zh-TW" sz="7600" b="0" dirty="0" smtClean="0"/>
              <a:t>建立數理邏輯概念，透過桌遊實際操作，思考規</a:t>
            </a:r>
            <a:endParaRPr lang="en-US" altLang="zh-TW" sz="7600" b="0" dirty="0" smtClean="0"/>
          </a:p>
          <a:p>
            <a:pPr lvl="0">
              <a:buNone/>
            </a:pPr>
            <a:endParaRPr lang="en-US" altLang="zh-TW" sz="5500" b="0" dirty="0" smtClean="0"/>
          </a:p>
          <a:p>
            <a:pPr lvl="0">
              <a:buNone/>
            </a:pPr>
            <a:r>
              <a:rPr lang="zh-TW" altLang="en-US" sz="5500" b="0" dirty="0" smtClean="0"/>
              <a:t>  </a:t>
            </a:r>
            <a:r>
              <a:rPr lang="zh-TW" altLang="zh-TW" sz="7600" b="0" dirty="0" smtClean="0"/>
              <a:t>則邏輯，討論桌遊較佳或最佳策略。</a:t>
            </a:r>
          </a:p>
          <a:p>
            <a:pPr>
              <a:buNone/>
            </a:pPr>
            <a:r>
              <a:rPr lang="en-US" altLang="zh-TW" sz="5500" b="0" dirty="0" smtClean="0"/>
              <a:t> </a:t>
            </a:r>
            <a:endParaRPr lang="zh-TW" altLang="zh-TW" sz="5500" b="0" dirty="0" smtClean="0"/>
          </a:p>
          <a:p>
            <a:pPr lvl="0">
              <a:buNone/>
            </a:pPr>
            <a:r>
              <a:rPr lang="en-US" altLang="zh-TW" sz="5500" b="0" dirty="0" smtClean="0"/>
              <a:t>2.</a:t>
            </a:r>
            <a:r>
              <a:rPr lang="zh-TW" altLang="zh-TW" sz="7600" b="0" dirty="0" smtClean="0"/>
              <a:t>從分組討論與發表中</a:t>
            </a:r>
            <a:r>
              <a:rPr lang="zh-TW" altLang="en-US" sz="7600" b="0" dirty="0" smtClean="0"/>
              <a:t>提升</a:t>
            </a:r>
            <a:r>
              <a:rPr lang="zh-TW" altLang="zh-TW" sz="7600" b="0" dirty="0" smtClean="0"/>
              <a:t>學生「思考」、「語表」</a:t>
            </a:r>
            <a:endParaRPr lang="en-US" altLang="zh-TW" sz="7600" b="0" dirty="0" smtClean="0"/>
          </a:p>
          <a:p>
            <a:pPr lvl="0">
              <a:buNone/>
            </a:pPr>
            <a:r>
              <a:rPr lang="zh-TW" altLang="en-US" sz="7600" b="0" dirty="0" smtClean="0"/>
              <a:t>  </a:t>
            </a:r>
            <a:endParaRPr lang="en-US" altLang="zh-TW" sz="7600" b="0" dirty="0" smtClean="0"/>
          </a:p>
          <a:p>
            <a:pPr lvl="0">
              <a:buNone/>
            </a:pPr>
            <a:r>
              <a:rPr lang="zh-TW" altLang="en-US" sz="7600" b="0" dirty="0" smtClean="0"/>
              <a:t>  </a:t>
            </a:r>
            <a:r>
              <a:rPr lang="zh-TW" altLang="zh-TW" sz="7600" b="0" dirty="0" smtClean="0"/>
              <a:t>能力。強化學生「邏輯推論」思維。</a:t>
            </a:r>
          </a:p>
          <a:p>
            <a:endParaRPr lang="zh-TW" altLang="zh-TW" sz="5500" b="0" dirty="0" smtClean="0"/>
          </a:p>
          <a:p>
            <a:pPr>
              <a:buNone/>
            </a:pPr>
            <a:r>
              <a:rPr lang="en-US" altLang="zh-TW" sz="5500" b="0" dirty="0" smtClean="0"/>
              <a:t>3.</a:t>
            </a:r>
            <a:r>
              <a:rPr lang="zh-TW" altLang="zh-TW" sz="7500" b="0" dirty="0" smtClean="0"/>
              <a:t>透過個別口試，強化學生應答能力與課程參與</a:t>
            </a:r>
            <a:r>
              <a:rPr lang="zh-TW" altLang="zh-TW" sz="5500" b="0" dirty="0" smtClean="0"/>
              <a:t>。</a:t>
            </a:r>
            <a:endParaRPr lang="en-US" altLang="zh-TW" sz="5500" b="0" dirty="0" smtClean="0"/>
          </a:p>
        </p:txBody>
      </p:sp>
      <p:pic>
        <p:nvPicPr>
          <p:cNvPr id="235522" name="Picture 2" descr="G:\106年園藝管理所(1061228存)\佳佳\00-臨時交辦事項\1-簡報專用\素材\美麗圖庫\美圖24\bc024-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071948"/>
            <a:ext cx="1693992" cy="845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8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500" b="0" dirty="0" smtClean="0"/>
              <a:t>四</a:t>
            </a:r>
            <a:r>
              <a:rPr lang="en-US" altLang="zh-TW" sz="3500" b="0" dirty="0" smtClean="0"/>
              <a:t>.</a:t>
            </a:r>
            <a:r>
              <a:rPr lang="zh-TW" altLang="en-US" sz="3500" b="0" dirty="0" smtClean="0"/>
              <a:t>課程架構</a:t>
            </a:r>
            <a:endParaRPr lang="zh-TW" altLang="en-US" sz="3500" b="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 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185BBEAD-D8B9-4C35-BB34-0877B190DB28}"/>
              </a:ext>
            </a:extLst>
          </p:cNvPr>
          <p:cNvGrpSpPr/>
          <p:nvPr/>
        </p:nvGrpSpPr>
        <p:grpSpPr>
          <a:xfrm>
            <a:off x="2014870" y="785801"/>
            <a:ext cx="5115675" cy="4071966"/>
            <a:chOff x="2014870" y="49632"/>
            <a:chExt cx="4318739" cy="5094325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F678C22F-90B2-4BE5-A98D-8B3521404ED8}"/>
                </a:ext>
              </a:extLst>
            </p:cNvPr>
            <p:cNvGrpSpPr/>
            <p:nvPr/>
          </p:nvGrpSpPr>
          <p:grpSpPr>
            <a:xfrm>
              <a:off x="2014870" y="49632"/>
              <a:ext cx="4318739" cy="5094325"/>
              <a:chOff x="2014870" y="49632"/>
              <a:chExt cx="4318739" cy="5094325"/>
            </a:xfrm>
          </p:grpSpPr>
          <p:pic>
            <p:nvPicPr>
              <p:cNvPr id="12" name="PA_图片 2" descr="C:\Users\Administrator\Desktop\7e93c974ff66d133c365db9ace9cf37c.pn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870" y="49632"/>
                <a:ext cx="4318739" cy="5094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矩形 2">
                <a:extLst>
                  <a:ext uri="{FF2B5EF4-FFF2-40B4-BE49-F238E27FC236}">
                    <a16:creationId xmlns:a16="http://schemas.microsoft.com/office/drawing/2014/main" id="{2242B0A4-4D5D-4590-A586-83EC274BD62D}"/>
                  </a:ext>
                </a:extLst>
              </p:cNvPr>
              <p:cNvSpPr/>
              <p:nvPr/>
            </p:nvSpPr>
            <p:spPr>
              <a:xfrm>
                <a:off x="3985833" y="925059"/>
                <a:ext cx="356702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TW" sz="2800" b="1" dirty="0">
                    <a:ln w="6600">
                      <a:noFill/>
                      <a:prstDash val="solid"/>
                    </a:ln>
                    <a:solidFill>
                      <a:srgbClr val="01ADED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Poor Richard" panose="02080502050505020702" pitchFamily="18" charset="0"/>
                  </a:rPr>
                  <a:t>1</a:t>
                </a:r>
                <a:endParaRPr lang="zh-TW" altLang="en-US" sz="2800" b="1" dirty="0">
                  <a:ln w="6600">
                    <a:noFill/>
                    <a:prstDash val="solid"/>
                  </a:ln>
                  <a:solidFill>
                    <a:srgbClr val="01ADE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or Richard" panose="02080502050505020702" pitchFamily="18" charset="0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E54F725-2F44-4557-987C-0BF8BCFEB15F}"/>
                  </a:ext>
                </a:extLst>
              </p:cNvPr>
              <p:cNvSpPr/>
              <p:nvPr/>
            </p:nvSpPr>
            <p:spPr>
              <a:xfrm>
                <a:off x="5098269" y="1509835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800" b="1" dirty="0">
                    <a:ln w="6600">
                      <a:noFill/>
                      <a:prstDash val="solid"/>
                    </a:ln>
                    <a:solidFill>
                      <a:srgbClr val="F89C3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Poor Richard" panose="02080502050505020702" pitchFamily="18" charset="0"/>
                  </a:rPr>
                  <a:t>2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0E9708F-95FA-4D9E-90BE-B6FE6A10032A}"/>
                  </a:ext>
                </a:extLst>
              </p:cNvPr>
              <p:cNvSpPr/>
              <p:nvPr/>
            </p:nvSpPr>
            <p:spPr>
              <a:xfrm>
                <a:off x="5148251" y="2805079"/>
                <a:ext cx="3850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TW" sz="2800" b="1" dirty="0">
                    <a:ln w="6600">
                      <a:noFill/>
                      <a:prstDash val="solid"/>
                    </a:ln>
                    <a:solidFill>
                      <a:srgbClr val="5BC269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Poor Richard" panose="02080502050505020702" pitchFamily="18" charset="0"/>
                  </a:rPr>
                  <a:t>3</a:t>
                </a:r>
                <a:endParaRPr lang="zh-TW" altLang="en-US" sz="2800" b="1" dirty="0">
                  <a:ln w="6600">
                    <a:noFill/>
                    <a:prstDash val="solid"/>
                  </a:ln>
                  <a:solidFill>
                    <a:srgbClr val="5BC269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or Richard" panose="02080502050505020702" pitchFamily="18" charset="0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11B6ED8-24CF-4A2E-9775-C7D06B8661F7}"/>
                  </a:ext>
                </a:extLst>
              </p:cNvPr>
              <p:cNvSpPr/>
              <p:nvPr/>
            </p:nvSpPr>
            <p:spPr>
              <a:xfrm>
                <a:off x="2891248" y="2848381"/>
                <a:ext cx="3850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800" b="1" dirty="0">
                    <a:ln w="6600">
                      <a:noFill/>
                      <a:prstDash val="solid"/>
                    </a:ln>
                    <a:solidFill>
                      <a:srgbClr val="EF3A84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Poor Richard" panose="02080502050505020702" pitchFamily="18" charset="0"/>
                  </a:rPr>
                  <a:t>4</a:t>
                </a:r>
                <a:endParaRPr lang="zh-TW" altLang="en-US" sz="2800" b="1" dirty="0">
                  <a:ln w="6600">
                    <a:noFill/>
                    <a:prstDash val="solid"/>
                  </a:ln>
                  <a:solidFill>
                    <a:srgbClr val="EF3A8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or Richard" panose="02080502050505020702" pitchFamily="18" charset="0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B1C7442-87B5-4357-B7E3-A0B57F4CEF44}"/>
                  </a:ext>
                </a:extLst>
              </p:cNvPr>
              <p:cNvSpPr/>
              <p:nvPr/>
            </p:nvSpPr>
            <p:spPr>
              <a:xfrm>
                <a:off x="2874873" y="1513094"/>
                <a:ext cx="3690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TW" sz="2800" b="1" dirty="0">
                    <a:ln w="6600">
                      <a:noFill/>
                      <a:prstDash val="solid"/>
                    </a:ln>
                    <a:solidFill>
                      <a:srgbClr val="D6D7D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Poor Richard" panose="02080502050505020702" pitchFamily="18" charset="0"/>
                  </a:rPr>
                  <a:t>5</a:t>
                </a:r>
                <a:endParaRPr lang="zh-TW" altLang="en-US" sz="2800" b="1" dirty="0">
                  <a:ln w="6600">
                    <a:noFill/>
                    <a:prstDash val="solid"/>
                  </a:ln>
                  <a:solidFill>
                    <a:srgbClr val="D6D7D7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oor Richard" panose="02080502050505020702" pitchFamily="18" charset="0"/>
                </a:endParaRPr>
              </a:p>
            </p:txBody>
          </p:sp>
        </p:grp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450C566-FD87-4132-AF4C-FD5FD65422AB}"/>
                </a:ext>
              </a:extLst>
            </p:cNvPr>
            <p:cNvSpPr txBox="1"/>
            <p:nvPr/>
          </p:nvSpPr>
          <p:spPr>
            <a:xfrm>
              <a:off x="5621062" y="2998977"/>
              <a:ext cx="542782" cy="80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探究實作</a:t>
              </a:r>
              <a:endPara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28D37A1B-1BEB-4302-8C31-8C20F738B20F}"/>
                </a:ext>
              </a:extLst>
            </p:cNvPr>
            <p:cNvSpPr txBox="1"/>
            <p:nvPr/>
          </p:nvSpPr>
          <p:spPr>
            <a:xfrm>
              <a:off x="5550990" y="1032747"/>
              <a:ext cx="552545" cy="80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邏輯概念</a:t>
              </a:r>
              <a:endPara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0408A64E-24E0-4C3A-ACA3-FA6B7A8E1150}"/>
                </a:ext>
              </a:extLst>
            </p:cNvPr>
            <p:cNvSpPr txBox="1"/>
            <p:nvPr/>
          </p:nvSpPr>
          <p:spPr>
            <a:xfrm>
              <a:off x="2123131" y="1122120"/>
              <a:ext cx="603092" cy="1155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修正檢討</a:t>
              </a:r>
              <a:endPara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AA5FEC71-56B7-4C25-BFF0-2CF202FC8E9B}"/>
                </a:ext>
              </a:extLst>
            </p:cNvPr>
            <p:cNvSpPr txBox="1"/>
            <p:nvPr/>
          </p:nvSpPr>
          <p:spPr>
            <a:xfrm>
              <a:off x="3872097" y="123478"/>
              <a:ext cx="542782" cy="80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動機</a:t>
              </a:r>
              <a:endPara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發想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492FAA1E-66B8-496E-9CA2-6A418EE718C9}"/>
                </a:ext>
              </a:extLst>
            </p:cNvPr>
            <p:cNvSpPr txBox="1"/>
            <p:nvPr/>
          </p:nvSpPr>
          <p:spPr>
            <a:xfrm>
              <a:off x="2183440" y="2998978"/>
              <a:ext cx="631375" cy="80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策略發表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3643306" y="2500312"/>
          <a:ext cx="2000264" cy="280036"/>
        </p:xfrm>
        <a:graphic>
          <a:graphicData uri="http://schemas.openxmlformats.org/drawingml/2006/table">
            <a:tbl>
              <a:tblPr/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新細明體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1800" b="1" kern="1200" dirty="0" smtClean="0">
                          <a:solidFill>
                            <a:srgbClr val="000000"/>
                          </a:solidFill>
                          <a:latin typeface="新細明體"/>
                          <a:ea typeface="標楷體"/>
                          <a:cs typeface="Times New Roman"/>
                        </a:rPr>
                        <a:t>策略規劃</a:t>
                      </a:r>
                      <a:r>
                        <a:rPr lang="zh-TW" sz="1800" b="1" kern="1200" dirty="0">
                          <a:solidFill>
                            <a:srgbClr val="000000"/>
                          </a:solidFill>
                          <a:latin typeface="新細明體"/>
                          <a:ea typeface="標楷體"/>
                          <a:cs typeface="Times New Roman"/>
                        </a:rPr>
                        <a:t>最佳解</a:t>
                      </a:r>
                      <a:endParaRPr lang="zh-TW" sz="1200" dirty="0">
                        <a:latin typeface="新細明體"/>
                        <a:cs typeface="新細明體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課程規劃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dirty="0" smtClean="0"/>
              <a:t>1.</a:t>
            </a:r>
            <a:r>
              <a:rPr lang="zh-TW" altLang="en-US" b="0" dirty="0" smtClean="0"/>
              <a:t>桌遊規則與邏輯核心觀念講解</a:t>
            </a:r>
            <a:endParaRPr lang="en-US" altLang="zh-TW" b="0" dirty="0" smtClean="0"/>
          </a:p>
          <a:p>
            <a:r>
              <a:rPr lang="en-US" altLang="zh-TW" b="0" dirty="0" smtClean="0"/>
              <a:t>2.</a:t>
            </a:r>
            <a:r>
              <a:rPr lang="zh-TW" altLang="en-US" b="0" dirty="0" smtClean="0"/>
              <a:t>分組進行桌遊操作</a:t>
            </a:r>
            <a:endParaRPr lang="en-US" altLang="zh-TW" b="0" dirty="0" smtClean="0"/>
          </a:p>
          <a:p>
            <a:r>
              <a:rPr lang="en-US" altLang="zh-TW" b="0" dirty="0" smtClean="0"/>
              <a:t>3.</a:t>
            </a:r>
            <a:r>
              <a:rPr lang="zh-TW" altLang="en-US" b="0" dirty="0" smtClean="0"/>
              <a:t>每位同學完成小組與個人學習單</a:t>
            </a:r>
            <a:endParaRPr lang="en-US" altLang="zh-TW" b="0" dirty="0" smtClean="0"/>
          </a:p>
          <a:p>
            <a:r>
              <a:rPr lang="en-US" altLang="zh-TW" b="0" dirty="0" smtClean="0"/>
              <a:t>4.</a:t>
            </a:r>
            <a:r>
              <a:rPr lang="zh-TW" altLang="en-US" b="0" dirty="0" smtClean="0"/>
              <a:t>分組進行桌遊策略討論與發表</a:t>
            </a:r>
            <a:endParaRPr lang="en-US" altLang="zh-TW" b="0" dirty="0" smtClean="0"/>
          </a:p>
          <a:p>
            <a:r>
              <a:rPr lang="en-US" altLang="zh-TW" b="0" dirty="0" smtClean="0"/>
              <a:t>5.</a:t>
            </a:r>
            <a:r>
              <a:rPr lang="zh-TW" altLang="en-US" b="0" dirty="0" smtClean="0"/>
              <a:t>口試</a:t>
            </a:r>
            <a:endParaRPr lang="en-US" altLang="zh-TW" b="0" dirty="0" smtClean="0"/>
          </a:p>
          <a:p>
            <a:endParaRPr lang="en-US" altLang="zh-TW" b="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</a:t>
            </a:r>
            <a:r>
              <a:rPr lang="en-US" altLang="zh-TW" dirty="0" smtClean="0"/>
              <a:t>.</a:t>
            </a:r>
            <a:r>
              <a:rPr lang="zh-TW" altLang="en-US" dirty="0" smtClean="0"/>
              <a:t>學習評量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b="0" dirty="0" smtClean="0"/>
              <a:t>課堂桌遊</a:t>
            </a:r>
            <a:r>
              <a:rPr lang="zh-TW" altLang="en-US" b="0" smtClean="0"/>
              <a:t>操作</a:t>
            </a:r>
            <a:r>
              <a:rPr lang="zh-TW" altLang="zh-TW" b="0" smtClean="0"/>
              <a:t>參與</a:t>
            </a:r>
            <a:r>
              <a:rPr lang="zh-TW" altLang="en-US" b="0" smtClean="0"/>
              <a:t>學習心得</a:t>
            </a:r>
            <a:r>
              <a:rPr lang="en-US" altLang="zh-TW" b="0" smtClean="0"/>
              <a:t>(</a:t>
            </a:r>
            <a:r>
              <a:rPr lang="en-US" altLang="zh-TW" b="0" dirty="0" smtClean="0"/>
              <a:t>10%)</a:t>
            </a:r>
            <a:endParaRPr lang="zh-TW" altLang="zh-TW" b="0" dirty="0" smtClean="0"/>
          </a:p>
          <a:p>
            <a:pPr lvl="0"/>
            <a:r>
              <a:rPr lang="zh-TW" altLang="zh-TW" b="0" dirty="0" smtClean="0"/>
              <a:t>個人學習單內容</a:t>
            </a:r>
            <a:r>
              <a:rPr lang="en-US" altLang="zh-TW" b="0" dirty="0" smtClean="0"/>
              <a:t>(40%)</a:t>
            </a:r>
            <a:endParaRPr lang="zh-TW" altLang="zh-TW" b="0" dirty="0" smtClean="0"/>
          </a:p>
          <a:p>
            <a:pPr lvl="0"/>
            <a:r>
              <a:rPr lang="zh-TW" altLang="zh-TW" b="0" dirty="0" smtClean="0"/>
              <a:t>策略討論、最佳策略發表與書面資料</a:t>
            </a:r>
            <a:r>
              <a:rPr lang="en-US" altLang="zh-TW" b="0" dirty="0" smtClean="0"/>
              <a:t>(40%)</a:t>
            </a:r>
            <a:endParaRPr lang="zh-TW" altLang="zh-TW" b="0" dirty="0" smtClean="0"/>
          </a:p>
          <a:p>
            <a:pPr lvl="0"/>
            <a:r>
              <a:rPr lang="zh-TW" altLang="zh-TW" b="0" dirty="0" smtClean="0"/>
              <a:t>口試</a:t>
            </a:r>
            <a:r>
              <a:rPr lang="en-US" altLang="zh-TW" b="0" dirty="0" smtClean="0"/>
              <a:t>(10</a:t>
            </a:r>
            <a:r>
              <a:rPr lang="en-US" altLang="zh-TW" b="0" dirty="0" smtClean="0"/>
              <a:t>%)</a:t>
            </a:r>
          </a:p>
          <a:p>
            <a:pPr lvl="0"/>
            <a:r>
              <a:rPr lang="zh-TW" altLang="en-US" b="0" dirty="0"/>
              <a:t>邏輯作業</a:t>
            </a:r>
            <a:r>
              <a:rPr lang="en-US" altLang="zh-TW" b="0" dirty="0"/>
              <a:t>(</a:t>
            </a:r>
            <a:r>
              <a:rPr lang="zh-TW" altLang="en-US" b="0" dirty="0"/>
              <a:t>加總平均</a:t>
            </a:r>
            <a:r>
              <a:rPr lang="en-US" altLang="zh-TW" b="0" dirty="0"/>
              <a:t>1~3</a:t>
            </a:r>
            <a:r>
              <a:rPr lang="zh-TW" altLang="en-US" b="0" dirty="0" smtClean="0"/>
              <a:t>分</a:t>
            </a:r>
            <a:r>
              <a:rPr lang="en-US" altLang="zh-TW" b="0" dirty="0" smtClean="0"/>
              <a:t>)</a:t>
            </a:r>
            <a:endParaRPr lang="zh-TW" altLang="zh-TW" b="0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14300"/>
            <a:ext cx="7172356" cy="422672"/>
          </a:xfrm>
        </p:spPr>
        <p:txBody>
          <a:bodyPr/>
          <a:lstStyle/>
          <a:p>
            <a:r>
              <a:rPr lang="zh-TW" altLang="en-US" dirty="0" smtClean="0"/>
              <a:t>七</a:t>
            </a:r>
            <a:r>
              <a:rPr lang="en-US" altLang="zh-TW" dirty="0" smtClean="0"/>
              <a:t>.</a:t>
            </a:r>
            <a:r>
              <a:rPr lang="zh-TW" altLang="en-US" dirty="0" smtClean="0"/>
              <a:t>教學大綱</a:t>
            </a:r>
            <a:r>
              <a:rPr lang="en-US" altLang="zh-TW" dirty="0" smtClean="0"/>
              <a:t>(</a:t>
            </a:r>
            <a:r>
              <a:rPr lang="zh-TW" altLang="en-US" dirty="0" smtClean="0"/>
              <a:t>請參閱課程介紹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9200" y="914400"/>
            <a:ext cx="7620000" cy="3943366"/>
          </a:xfrm>
        </p:spPr>
        <p:txBody>
          <a:bodyPr/>
          <a:lstStyle/>
          <a:p>
            <a:pPr>
              <a:buNone/>
            </a:pPr>
            <a:r>
              <a:rPr lang="zh-TW" altLang="en-US" sz="2500" b="0" dirty="0" smtClean="0"/>
              <a:t>第</a:t>
            </a:r>
            <a:r>
              <a:rPr lang="en-US" altLang="zh-TW" sz="2500" b="0" dirty="0" smtClean="0"/>
              <a:t>1</a:t>
            </a:r>
            <a:r>
              <a:rPr lang="zh-TW" altLang="en-US" sz="2500" b="0" dirty="0" smtClean="0"/>
              <a:t>週</a:t>
            </a:r>
            <a:r>
              <a:rPr lang="en-US" altLang="zh-TW" sz="2500" b="0" dirty="0" smtClean="0"/>
              <a:t>~</a:t>
            </a:r>
            <a:r>
              <a:rPr lang="zh-TW" altLang="en-US" sz="2500" b="0" dirty="0" smtClean="0"/>
              <a:t>第</a:t>
            </a:r>
            <a:r>
              <a:rPr lang="en-US" altLang="zh-TW" sz="2500" b="0" dirty="0" smtClean="0"/>
              <a:t>2</a:t>
            </a:r>
            <a:r>
              <a:rPr lang="zh-TW" altLang="en-US" sz="2500" b="0" dirty="0" smtClean="0"/>
              <a:t>週</a:t>
            </a:r>
            <a:r>
              <a:rPr lang="en-US" altLang="zh-TW" sz="2500" b="0" dirty="0" smtClean="0"/>
              <a:t>:</a:t>
            </a:r>
          </a:p>
          <a:p>
            <a:pPr>
              <a:buNone/>
            </a:pPr>
            <a:r>
              <a:rPr lang="en-US" altLang="zh-TW" sz="2500" b="0" dirty="0" smtClean="0"/>
              <a:t>(1)</a:t>
            </a:r>
            <a:r>
              <a:rPr lang="zh-TW" altLang="zh-TW" sz="2500" b="0" dirty="0" smtClean="0"/>
              <a:t>多元選修課程核心與本課程學習目標，評量內容。</a:t>
            </a:r>
          </a:p>
          <a:p>
            <a:pPr>
              <a:buNone/>
            </a:pPr>
            <a:r>
              <a:rPr lang="en-US" altLang="zh-TW" sz="2500" b="0" dirty="0" smtClean="0"/>
              <a:t>(2)</a:t>
            </a:r>
            <a:r>
              <a:rPr lang="zh-TW" altLang="zh-TW" sz="2500" b="0" dirty="0" smtClean="0"/>
              <a:t>邏輯概念與數理邏輯。</a:t>
            </a:r>
            <a:r>
              <a:rPr lang="en-US" altLang="zh-TW" sz="2500" b="0" dirty="0" smtClean="0"/>
              <a:t>(</a:t>
            </a:r>
            <a:r>
              <a:rPr lang="zh-TW" altLang="zh-TW" sz="2500" b="0" dirty="0" smtClean="0"/>
              <a:t>若</a:t>
            </a:r>
            <a:r>
              <a:rPr lang="en-US" altLang="zh-TW" sz="2500" b="0" dirty="0" smtClean="0"/>
              <a:t>P</a:t>
            </a:r>
            <a:r>
              <a:rPr lang="zh-TW" altLang="zh-TW" sz="2500" b="0" dirty="0" smtClean="0"/>
              <a:t>則</a:t>
            </a:r>
            <a:r>
              <a:rPr lang="en-US" altLang="zh-TW" sz="2500" b="0" dirty="0" smtClean="0"/>
              <a:t>Q</a:t>
            </a:r>
            <a:r>
              <a:rPr lang="zh-TW" altLang="zh-TW" sz="2500" b="0" dirty="0" smtClean="0"/>
              <a:t>命題概念</a:t>
            </a:r>
            <a:r>
              <a:rPr lang="en-US" altLang="zh-TW" sz="2500" b="0" dirty="0" smtClean="0"/>
              <a:t>)</a:t>
            </a:r>
            <a:endParaRPr lang="zh-TW" altLang="zh-TW" sz="2500" b="0" dirty="0" smtClean="0"/>
          </a:p>
          <a:p>
            <a:pPr>
              <a:buNone/>
            </a:pPr>
            <a:r>
              <a:rPr lang="en-US" altLang="zh-TW" sz="2500" b="0" dirty="0" smtClean="0"/>
              <a:t>(3)</a:t>
            </a:r>
            <a:r>
              <a:rPr lang="zh-TW" altLang="zh-TW" sz="2500" b="0" dirty="0" smtClean="0"/>
              <a:t>戰略與戰術</a:t>
            </a:r>
          </a:p>
          <a:p>
            <a:pPr>
              <a:buNone/>
            </a:pPr>
            <a:r>
              <a:rPr lang="en-US" altLang="zh-TW" sz="2500" b="0" dirty="0" smtClean="0"/>
              <a:t>(4)</a:t>
            </a:r>
            <a:r>
              <a:rPr lang="zh-TW" altLang="zh-TW" sz="2500" b="0" dirty="0" smtClean="0"/>
              <a:t>出租公寓規則講解</a:t>
            </a:r>
          </a:p>
          <a:p>
            <a:pPr>
              <a:buNone/>
            </a:pPr>
            <a:r>
              <a:rPr lang="en-US" altLang="zh-TW" sz="2500" b="0" dirty="0" smtClean="0"/>
              <a:t>(5)</a:t>
            </a:r>
            <a:r>
              <a:rPr lang="zh-TW" altLang="zh-TW" sz="2500" b="0" dirty="0" smtClean="0"/>
              <a:t>實際初步操作</a:t>
            </a:r>
            <a:endParaRPr lang="en-US" altLang="zh-TW" sz="2500" b="0" dirty="0" smtClean="0"/>
          </a:p>
          <a:p>
            <a:pPr>
              <a:buNone/>
            </a:pPr>
            <a:r>
              <a:rPr lang="zh-TW" altLang="en-US" sz="2500" b="0" dirty="0" smtClean="0"/>
              <a:t>第</a:t>
            </a:r>
            <a:r>
              <a:rPr lang="en-US" altLang="zh-TW" sz="2500" b="0" dirty="0" smtClean="0"/>
              <a:t>3</a:t>
            </a:r>
            <a:r>
              <a:rPr lang="zh-TW" altLang="en-US" sz="2500" b="0" dirty="0" smtClean="0"/>
              <a:t>週</a:t>
            </a:r>
            <a:r>
              <a:rPr lang="en-US" altLang="zh-TW" sz="2500" b="0" dirty="0" smtClean="0"/>
              <a:t>~</a:t>
            </a:r>
            <a:r>
              <a:rPr lang="zh-TW" altLang="en-US" sz="2500" b="0" dirty="0" smtClean="0"/>
              <a:t>第</a:t>
            </a:r>
            <a:r>
              <a:rPr lang="en-US" altLang="zh-TW" sz="2500" b="0" dirty="0" smtClean="0"/>
              <a:t>6</a:t>
            </a:r>
            <a:r>
              <a:rPr lang="zh-TW" altLang="en-US" sz="2500" b="0" dirty="0" smtClean="0"/>
              <a:t>週</a:t>
            </a:r>
            <a:r>
              <a:rPr lang="en-US" altLang="zh-TW" sz="2500" b="0" dirty="0" smtClean="0"/>
              <a:t>:</a:t>
            </a:r>
          </a:p>
          <a:p>
            <a:pPr>
              <a:buNone/>
            </a:pPr>
            <a:r>
              <a:rPr lang="zh-TW" altLang="zh-TW" sz="2500" b="0" dirty="0" smtClean="0"/>
              <a:t>各組進行桌遊操作</a:t>
            </a:r>
            <a:endParaRPr lang="zh-TW" altLang="en-US" sz="2500" b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270TGp_education_light">
  <a:themeElements>
    <a:clrScheme name="nari_test 1">
      <a:dk1>
        <a:srgbClr val="35567B"/>
      </a:dk1>
      <a:lt1>
        <a:srgbClr val="FFFFFF"/>
      </a:lt1>
      <a:dk2>
        <a:srgbClr val="000000"/>
      </a:dk2>
      <a:lt2>
        <a:srgbClr val="DDDDDD"/>
      </a:lt2>
      <a:accent1>
        <a:srgbClr val="789F21"/>
      </a:accent1>
      <a:accent2>
        <a:srgbClr val="E9803F"/>
      </a:accent2>
      <a:accent3>
        <a:srgbClr val="FFFFFF"/>
      </a:accent3>
      <a:accent4>
        <a:srgbClr val="2C4868"/>
      </a:accent4>
      <a:accent5>
        <a:srgbClr val="BECDAB"/>
      </a:accent5>
      <a:accent6>
        <a:srgbClr val="D37338"/>
      </a:accent6>
      <a:hlink>
        <a:srgbClr val="E0C244"/>
      </a:hlink>
      <a:folHlink>
        <a:srgbClr val="B2B2B2"/>
      </a:folHlink>
    </a:clrScheme>
    <a:fontScheme name="nari_tes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ri_test 1">
        <a:dk1>
          <a:srgbClr val="35567B"/>
        </a:dk1>
        <a:lt1>
          <a:srgbClr val="FFFFFF"/>
        </a:lt1>
        <a:dk2>
          <a:srgbClr val="000000"/>
        </a:dk2>
        <a:lt2>
          <a:srgbClr val="DDDDDD"/>
        </a:lt2>
        <a:accent1>
          <a:srgbClr val="789F21"/>
        </a:accent1>
        <a:accent2>
          <a:srgbClr val="E9803F"/>
        </a:accent2>
        <a:accent3>
          <a:srgbClr val="FFFFFF"/>
        </a:accent3>
        <a:accent4>
          <a:srgbClr val="2C4868"/>
        </a:accent4>
        <a:accent5>
          <a:srgbClr val="BECDAB"/>
        </a:accent5>
        <a:accent6>
          <a:srgbClr val="D37338"/>
        </a:accent6>
        <a:hlink>
          <a:srgbClr val="E0C24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i_test 2">
        <a:dk1>
          <a:srgbClr val="35567B"/>
        </a:dk1>
        <a:lt1>
          <a:srgbClr val="FFFFFF"/>
        </a:lt1>
        <a:dk2>
          <a:srgbClr val="000000"/>
        </a:dk2>
        <a:lt2>
          <a:srgbClr val="DDDDDD"/>
        </a:lt2>
        <a:accent1>
          <a:srgbClr val="DF803F"/>
        </a:accent1>
        <a:accent2>
          <a:srgbClr val="AEBB6D"/>
        </a:accent2>
        <a:accent3>
          <a:srgbClr val="FFFFFF"/>
        </a:accent3>
        <a:accent4>
          <a:srgbClr val="2C4868"/>
        </a:accent4>
        <a:accent5>
          <a:srgbClr val="ECC0AF"/>
        </a:accent5>
        <a:accent6>
          <a:srgbClr val="9DA962"/>
        </a:accent6>
        <a:hlink>
          <a:srgbClr val="E0C24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i_test 3">
        <a:dk1>
          <a:srgbClr val="35567B"/>
        </a:dk1>
        <a:lt1>
          <a:srgbClr val="FFFFFF"/>
        </a:lt1>
        <a:dk2>
          <a:srgbClr val="000000"/>
        </a:dk2>
        <a:lt2>
          <a:srgbClr val="DDDDDD"/>
        </a:lt2>
        <a:accent1>
          <a:srgbClr val="8B78A8"/>
        </a:accent1>
        <a:accent2>
          <a:srgbClr val="7D88AB"/>
        </a:accent2>
        <a:accent3>
          <a:srgbClr val="FFFFFF"/>
        </a:accent3>
        <a:accent4>
          <a:srgbClr val="2C4868"/>
        </a:accent4>
        <a:accent5>
          <a:srgbClr val="C4BED1"/>
        </a:accent5>
        <a:accent6>
          <a:srgbClr val="717B9B"/>
        </a:accent6>
        <a:hlink>
          <a:srgbClr val="5B952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270TGp_education_light</Template>
  <TotalTime>742</TotalTime>
  <Words>729</Words>
  <Application>Microsoft Office PowerPoint</Application>
  <PresentationFormat>如螢幕大小 (16:9)</PresentationFormat>
  <Paragraphs>137</Paragraphs>
  <Slides>34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3" baseType="lpstr">
      <vt:lpstr>新細明體</vt:lpstr>
      <vt:lpstr>標楷體</vt:lpstr>
      <vt:lpstr>Arial</vt:lpstr>
      <vt:lpstr>Calibri</vt:lpstr>
      <vt:lpstr>Poor Richard</vt:lpstr>
      <vt:lpstr>Times New Roman</vt:lpstr>
      <vt:lpstr>Verdana</vt:lpstr>
      <vt:lpstr>Wingdings</vt:lpstr>
      <vt:lpstr>270TGp_education_light</vt:lpstr>
      <vt:lpstr>多元選修課程說明 數學科:開發你的數學腦 (桌遊策略邏輯研討)</vt:lpstr>
      <vt:lpstr>PowerPoint 簡報</vt:lpstr>
      <vt:lpstr>一.108課綱核心價值:素養</vt:lpstr>
      <vt:lpstr> 二.「邏輯思考」與「數學素養」 </vt:lpstr>
      <vt:lpstr>三.開發你的數學腦:課程目標</vt:lpstr>
      <vt:lpstr>四.課程架構</vt:lpstr>
      <vt:lpstr>五.課程規劃</vt:lpstr>
      <vt:lpstr>六.學習評量</vt:lpstr>
      <vt:lpstr>七.教學大綱(請參閱課程介紹)</vt:lpstr>
      <vt:lpstr>PowerPoint 簡報</vt:lpstr>
      <vt:lpstr>PowerPoint 簡報</vt:lpstr>
      <vt:lpstr>八.108.02開發你的數學腦課程執行</vt:lpstr>
      <vt:lpstr> 八-1.說明課程學習目標 </vt:lpstr>
      <vt:lpstr> 八-2.「邏輯思考」與「數學素養」 </vt:lpstr>
      <vt:lpstr> 八-3.桌遊規則與核心策略觀念講解 </vt:lpstr>
      <vt:lpstr> 八-4.分組執行桌遊操作 </vt:lpstr>
      <vt:lpstr> 八-5.分組進行桌遊策略討論與發表(1) </vt:lpstr>
      <vt:lpstr> 八-5.分組進行桌遊策略討論與發表(2) </vt:lpstr>
      <vt:lpstr> 五-5.分組進行桌遊策略討論與發表(3) </vt:lpstr>
      <vt:lpstr> 五-5.分組進行桌遊策略討論與發表(4) </vt:lpstr>
      <vt:lpstr>五-5.分組進行桌遊策略討論與發表(5)</vt:lpstr>
      <vt:lpstr>八-6.口試(1)</vt:lpstr>
      <vt:lpstr>八-6.口試(2)</vt:lpstr>
      <vt:lpstr>八-6.口試(3)</vt:lpstr>
      <vt:lpstr>八-6.口試(4)</vt:lpstr>
      <vt:lpstr>五-6.口試(5)</vt:lpstr>
      <vt:lpstr>八-7學生作品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steven</dc:creator>
  <cp:lastModifiedBy>USER</cp:lastModifiedBy>
  <cp:revision>135</cp:revision>
  <dcterms:created xsi:type="dcterms:W3CDTF">2018-06-10T13:28:09Z</dcterms:created>
  <dcterms:modified xsi:type="dcterms:W3CDTF">2021-08-04T08:25:11Z</dcterms:modified>
</cp:coreProperties>
</file>