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57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AB8BB-48CB-4F7B-9EDB-5252BE86B9BE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BEC31-745C-4655-9E0D-96F3965FA2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84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a8f769ee44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2a8f769ee44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037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8f769ee44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a8f769ee44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500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8f769ee44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a8f769ee44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434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8f769ee44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a8f769ee44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824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8f769ee44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a8f769ee44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749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a8f769ee44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2a8f769ee44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6615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8f769ee44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a8f769ee44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45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8f769ee44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a8f769ee44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393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8f769ee44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a8f769ee44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741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8f769ee44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a8f769ee44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7943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8f769ee44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a8f769ee44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38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8f769ee44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a8f769ee44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356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8f769ee44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a8f769ee44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033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8f769ee44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a8f769ee44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669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8f769ee44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a8f769ee44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95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8f769ee44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a8f769ee44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36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8f769ee44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a8f769ee44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718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8f769ee44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a8f769ee44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246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8f769ee44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a8f769ee44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10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8f769ee4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a8f769ee4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69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8f769ee4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a8f769ee4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33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D4CD1B-E9D9-0529-6EBA-9CF6D2B72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5AE680B-4232-805B-A8FB-87A9622D2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DCEA82-2745-1418-E4CB-CE39E44A5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B3D96E-0ADB-1D32-C310-166C22835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ACA186-AE22-F99A-4151-4D1A512A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178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F5EC65-58C8-EF15-DA9E-F82BA44A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FBA85F0-C98B-710B-D5DC-9F7EFD495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114E5C-BD60-22DA-F0E3-4C166C293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DEAAFF3-6CE4-A752-2987-C6688325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FDF268-3611-AB48-1DD4-AF9DA26B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10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6FB1D2E-320B-E999-FF71-9E7C5870F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6B866A4-E51A-F153-7878-F7DC80817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653D83-B76A-D5DB-2E4C-22A1806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8AD409-C493-9D87-167E-F67F3133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20054A-5CEC-2367-CA04-12F379EE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146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4961169" y="4580700"/>
            <a:ext cx="7442875" cy="5330307"/>
          </a:xfrm>
          <a:custGeom>
            <a:avLst/>
            <a:gdLst/>
            <a:ahLst/>
            <a:cxnLst/>
            <a:rect l="l" t="t" r="r" b="b"/>
            <a:pathLst>
              <a:path w="11164312" h="7995459" extrusionOk="0">
                <a:moveTo>
                  <a:pt x="11164312" y="0"/>
                </a:moveTo>
                <a:lnTo>
                  <a:pt x="0" y="0"/>
                </a:lnTo>
                <a:lnTo>
                  <a:pt x="0" y="7995459"/>
                </a:lnTo>
                <a:lnTo>
                  <a:pt x="11164312" y="7995459"/>
                </a:lnTo>
                <a:lnTo>
                  <a:pt x="1116431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669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flipH="1">
            <a:off x="-554747" y="5415678"/>
            <a:ext cx="7442875" cy="5330307"/>
          </a:xfrm>
          <a:custGeom>
            <a:avLst/>
            <a:gdLst/>
            <a:ahLst/>
            <a:cxnLst/>
            <a:rect l="l" t="t" r="r" b="b"/>
            <a:pathLst>
              <a:path w="11164312" h="7995459" extrusionOk="0">
                <a:moveTo>
                  <a:pt x="11164312" y="0"/>
                </a:moveTo>
                <a:lnTo>
                  <a:pt x="0" y="0"/>
                </a:lnTo>
                <a:lnTo>
                  <a:pt x="0" y="7995459"/>
                </a:lnTo>
                <a:lnTo>
                  <a:pt x="11164312" y="7995459"/>
                </a:lnTo>
                <a:lnTo>
                  <a:pt x="1116431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669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flipH="1">
            <a:off x="90736" y="4325108"/>
            <a:ext cx="4870433" cy="4309859"/>
          </a:xfrm>
          <a:custGeom>
            <a:avLst/>
            <a:gdLst/>
            <a:ahLst/>
            <a:cxnLst/>
            <a:rect l="l" t="t" r="r" b="b"/>
            <a:pathLst>
              <a:path w="7305650" h="6464787" extrusionOk="0">
                <a:moveTo>
                  <a:pt x="7305651" y="0"/>
                </a:moveTo>
                <a:lnTo>
                  <a:pt x="0" y="0"/>
                </a:lnTo>
                <a:lnTo>
                  <a:pt x="0" y="6464787"/>
                </a:lnTo>
                <a:lnTo>
                  <a:pt x="7305651" y="6464787"/>
                </a:lnTo>
                <a:lnTo>
                  <a:pt x="730565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932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10329711" y="-56799"/>
            <a:ext cx="2074335" cy="3699884"/>
          </a:xfrm>
          <a:custGeom>
            <a:avLst/>
            <a:gdLst/>
            <a:ahLst/>
            <a:cxnLst/>
            <a:rect l="l" t="t" r="r" b="b"/>
            <a:pathLst>
              <a:path w="3111501" h="5549825" extrusionOk="0">
                <a:moveTo>
                  <a:pt x="0" y="0"/>
                </a:moveTo>
                <a:lnTo>
                  <a:pt x="3111501" y="0"/>
                </a:lnTo>
                <a:lnTo>
                  <a:pt x="3111501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60674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0" y="0"/>
            <a:ext cx="3770157" cy="1141352"/>
          </a:xfrm>
          <a:custGeom>
            <a:avLst/>
            <a:gdLst/>
            <a:ahLst/>
            <a:cxnLst/>
            <a:rect l="l" t="t" r="r" b="b"/>
            <a:pathLst>
              <a:path w="5655235" h="1712027" extrusionOk="0">
                <a:moveTo>
                  <a:pt x="0" y="0"/>
                </a:moveTo>
                <a:lnTo>
                  <a:pt x="5655235" y="0"/>
                </a:lnTo>
                <a:lnTo>
                  <a:pt x="5655235" y="1712027"/>
                </a:lnTo>
                <a:lnTo>
                  <a:pt x="0" y="17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1728" r="-31687" b="-22415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-9" y="5972466"/>
            <a:ext cx="12192168" cy="119380"/>
          </a:xfrm>
          <a:custGeom>
            <a:avLst/>
            <a:gdLst/>
            <a:ahLst/>
            <a:cxnLst/>
            <a:rect l="l" t="t" r="r" b="b"/>
            <a:pathLst>
              <a:path w="1026853" h="152400" extrusionOk="0">
                <a:moveTo>
                  <a:pt x="0" y="0"/>
                </a:moveTo>
                <a:lnTo>
                  <a:pt x="1026853" y="0"/>
                </a:lnTo>
                <a:lnTo>
                  <a:pt x="1026853" y="152400"/>
                </a:lnTo>
                <a:lnTo>
                  <a:pt x="0" y="1524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-9" y="5655837"/>
            <a:ext cx="12192168" cy="119380"/>
          </a:xfrm>
          <a:custGeom>
            <a:avLst/>
            <a:gdLst/>
            <a:ahLst/>
            <a:cxnLst/>
            <a:rect l="l" t="t" r="r" b="b"/>
            <a:pathLst>
              <a:path w="1026853" h="152400" extrusionOk="0">
                <a:moveTo>
                  <a:pt x="0" y="0"/>
                </a:moveTo>
                <a:lnTo>
                  <a:pt x="1026853" y="0"/>
                </a:lnTo>
                <a:lnTo>
                  <a:pt x="1026853" y="152400"/>
                </a:lnTo>
                <a:lnTo>
                  <a:pt x="0" y="1524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5211577" y="5387663"/>
            <a:ext cx="3237193" cy="119380"/>
          </a:xfrm>
          <a:custGeom>
            <a:avLst/>
            <a:gdLst/>
            <a:ahLst/>
            <a:cxnLst/>
            <a:rect l="l" t="t" r="r" b="b"/>
            <a:pathLst>
              <a:path w="4132588" h="152400" extrusionOk="0">
                <a:moveTo>
                  <a:pt x="0" y="0"/>
                </a:moveTo>
                <a:lnTo>
                  <a:pt x="4132588" y="0"/>
                </a:lnTo>
                <a:lnTo>
                  <a:pt x="4132588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6712"/>
          </a:solid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>
            <a:off x="8866002" y="5387663"/>
            <a:ext cx="3237193" cy="119380"/>
          </a:xfrm>
          <a:custGeom>
            <a:avLst/>
            <a:gdLst/>
            <a:ahLst/>
            <a:cxnLst/>
            <a:rect l="l" t="t" r="r" b="b"/>
            <a:pathLst>
              <a:path w="4132588" h="152400" extrusionOk="0">
                <a:moveTo>
                  <a:pt x="0" y="0"/>
                </a:moveTo>
                <a:lnTo>
                  <a:pt x="4132588" y="0"/>
                </a:lnTo>
                <a:lnTo>
                  <a:pt x="4132588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6712"/>
          </a:solidFill>
          <a:ln>
            <a:noFill/>
          </a:ln>
        </p:spPr>
      </p:sp>
      <p:sp>
        <p:nvSpPr>
          <p:cNvPr id="34" name="Google Shape;34;p5"/>
          <p:cNvSpPr/>
          <p:nvPr/>
        </p:nvSpPr>
        <p:spPr>
          <a:xfrm>
            <a:off x="1306904" y="5387663"/>
            <a:ext cx="3499501" cy="119380"/>
          </a:xfrm>
          <a:custGeom>
            <a:avLst/>
            <a:gdLst/>
            <a:ahLst/>
            <a:cxnLst/>
            <a:rect l="l" t="t" r="r" b="b"/>
            <a:pathLst>
              <a:path w="4467449" h="152400" extrusionOk="0">
                <a:moveTo>
                  <a:pt x="0" y="0"/>
                </a:moveTo>
                <a:lnTo>
                  <a:pt x="4467449" y="0"/>
                </a:lnTo>
                <a:lnTo>
                  <a:pt x="4467449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6712"/>
          </a:solid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-79611" y="5387663"/>
            <a:ext cx="982776" cy="119380"/>
          </a:xfrm>
          <a:custGeom>
            <a:avLst/>
            <a:gdLst/>
            <a:ahLst/>
            <a:cxnLst/>
            <a:rect l="l" t="t" r="r" b="b"/>
            <a:pathLst>
              <a:path w="1254608" h="152400" extrusionOk="0">
                <a:moveTo>
                  <a:pt x="0" y="0"/>
                </a:moveTo>
                <a:lnTo>
                  <a:pt x="1254608" y="0"/>
                </a:lnTo>
                <a:lnTo>
                  <a:pt x="1254608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6712"/>
          </a:solidFill>
          <a:ln>
            <a:noFill/>
          </a:ln>
        </p:spPr>
      </p:sp>
      <p:cxnSp>
        <p:nvCxnSpPr>
          <p:cNvPr id="36" name="Google Shape;36;p5"/>
          <p:cNvCxnSpPr/>
          <p:nvPr/>
        </p:nvCxnSpPr>
        <p:spPr>
          <a:xfrm rot="10800000">
            <a:off x="5012609" y="5065313"/>
            <a:ext cx="0" cy="764000"/>
          </a:xfrm>
          <a:prstGeom prst="straightConnector1">
            <a:avLst/>
          </a:prstGeom>
          <a:noFill/>
          <a:ln w="476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" name="Google Shape;37;p5"/>
          <p:cNvCxnSpPr/>
          <p:nvPr/>
        </p:nvCxnSpPr>
        <p:spPr>
          <a:xfrm rot="10800000">
            <a:off x="8651159" y="5065313"/>
            <a:ext cx="0" cy="764000"/>
          </a:xfrm>
          <a:prstGeom prst="straightConnector1">
            <a:avLst/>
          </a:prstGeom>
          <a:noFill/>
          <a:ln w="476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" name="Google Shape;38;p5"/>
          <p:cNvCxnSpPr/>
          <p:nvPr/>
        </p:nvCxnSpPr>
        <p:spPr>
          <a:xfrm rot="10800000">
            <a:off x="1105821" y="5065313"/>
            <a:ext cx="0" cy="764000"/>
          </a:xfrm>
          <a:prstGeom prst="straightConnector1">
            <a:avLst/>
          </a:prstGeom>
          <a:noFill/>
          <a:ln w="476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3980111"/>
            <a:ext cx="8114669" cy="5552141"/>
          </a:xfrm>
          <a:custGeom>
            <a:avLst/>
            <a:gdLst/>
            <a:ahLst/>
            <a:cxnLst/>
            <a:rect l="l" t="t" r="r" b="b"/>
            <a:pathLst>
              <a:path w="12172003" h="8328212" extrusionOk="0">
                <a:moveTo>
                  <a:pt x="0" y="0"/>
                </a:moveTo>
                <a:lnTo>
                  <a:pt x="12172003" y="0"/>
                </a:lnTo>
                <a:lnTo>
                  <a:pt x="12172003" y="8328212"/>
                </a:lnTo>
                <a:lnTo>
                  <a:pt x="0" y="832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" name="Google Shape;43;p6"/>
          <p:cNvSpPr/>
          <p:nvPr/>
        </p:nvSpPr>
        <p:spPr>
          <a:xfrm>
            <a:off x="7855060" y="3980111"/>
            <a:ext cx="8114669" cy="5552141"/>
          </a:xfrm>
          <a:custGeom>
            <a:avLst/>
            <a:gdLst/>
            <a:ahLst/>
            <a:cxnLst/>
            <a:rect l="l" t="t" r="r" b="b"/>
            <a:pathLst>
              <a:path w="12172003" h="8328212" extrusionOk="0">
                <a:moveTo>
                  <a:pt x="0" y="0"/>
                </a:moveTo>
                <a:lnTo>
                  <a:pt x="12172002" y="0"/>
                </a:lnTo>
                <a:lnTo>
                  <a:pt x="12172002" y="8328212"/>
                </a:lnTo>
                <a:lnTo>
                  <a:pt x="0" y="832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3673000" y="4839387"/>
            <a:ext cx="3649997" cy="2497367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" name="Google Shape;48;p7"/>
          <p:cNvSpPr/>
          <p:nvPr/>
        </p:nvSpPr>
        <p:spPr>
          <a:xfrm>
            <a:off x="7322996" y="4839387"/>
            <a:ext cx="3649997" cy="2497367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" name="Google Shape;49;p7"/>
          <p:cNvSpPr/>
          <p:nvPr/>
        </p:nvSpPr>
        <p:spPr>
          <a:xfrm>
            <a:off x="10920145" y="4839387"/>
            <a:ext cx="485497" cy="2497367"/>
          </a:xfrm>
          <a:custGeom>
            <a:avLst/>
            <a:gdLst/>
            <a:ahLst/>
            <a:cxnLst/>
            <a:rect l="l" t="t" r="r" b="b"/>
            <a:pathLst>
              <a:path w="728246" h="3746049" extrusionOk="0">
                <a:moveTo>
                  <a:pt x="0" y="0"/>
                </a:moveTo>
                <a:lnTo>
                  <a:pt x="728245" y="0"/>
                </a:lnTo>
                <a:lnTo>
                  <a:pt x="72824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651766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6" name="Google Shape;56;p8"/>
          <p:cNvSpPr/>
          <p:nvPr/>
        </p:nvSpPr>
        <p:spPr>
          <a:xfrm flipH="1">
            <a:off x="1734653" y="4707079"/>
            <a:ext cx="7442875" cy="5330307"/>
          </a:xfrm>
          <a:custGeom>
            <a:avLst/>
            <a:gdLst/>
            <a:ahLst/>
            <a:cxnLst/>
            <a:rect l="l" t="t" r="r" b="b"/>
            <a:pathLst>
              <a:path w="11164312" h="7995459" extrusionOk="0">
                <a:moveTo>
                  <a:pt x="11164312" y="0"/>
                </a:moveTo>
                <a:lnTo>
                  <a:pt x="0" y="0"/>
                </a:lnTo>
                <a:lnTo>
                  <a:pt x="0" y="7995459"/>
                </a:lnTo>
                <a:lnTo>
                  <a:pt x="11164312" y="7995459"/>
                </a:lnTo>
                <a:lnTo>
                  <a:pt x="1116431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66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0" name="Google Shape;60;p9"/>
          <p:cNvSpPr/>
          <p:nvPr/>
        </p:nvSpPr>
        <p:spPr>
          <a:xfrm flipH="1">
            <a:off x="4961169" y="4308167"/>
            <a:ext cx="7442875" cy="5330307"/>
          </a:xfrm>
          <a:custGeom>
            <a:avLst/>
            <a:gdLst/>
            <a:ahLst/>
            <a:cxnLst/>
            <a:rect l="l" t="t" r="r" b="b"/>
            <a:pathLst>
              <a:path w="11164312" h="7995459" extrusionOk="0">
                <a:moveTo>
                  <a:pt x="11164312" y="0"/>
                </a:moveTo>
                <a:lnTo>
                  <a:pt x="0" y="0"/>
                </a:lnTo>
                <a:lnTo>
                  <a:pt x="0" y="7995459"/>
                </a:lnTo>
                <a:lnTo>
                  <a:pt x="11164312" y="7995459"/>
                </a:lnTo>
                <a:lnTo>
                  <a:pt x="1116431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669"/>
            </a:stretch>
          </a:blipFill>
          <a:ln>
            <a:noFill/>
          </a:ln>
        </p:spPr>
      </p:sp>
      <p:sp>
        <p:nvSpPr>
          <p:cNvPr id="61" name="Google Shape;61;p9"/>
          <p:cNvSpPr/>
          <p:nvPr/>
        </p:nvSpPr>
        <p:spPr>
          <a:xfrm flipH="1">
            <a:off x="-554747" y="5233979"/>
            <a:ext cx="7442875" cy="5330307"/>
          </a:xfrm>
          <a:custGeom>
            <a:avLst/>
            <a:gdLst/>
            <a:ahLst/>
            <a:cxnLst/>
            <a:rect l="l" t="t" r="r" b="b"/>
            <a:pathLst>
              <a:path w="11164312" h="7995459" extrusionOk="0">
                <a:moveTo>
                  <a:pt x="11164312" y="0"/>
                </a:moveTo>
                <a:lnTo>
                  <a:pt x="0" y="0"/>
                </a:lnTo>
                <a:lnTo>
                  <a:pt x="0" y="7995459"/>
                </a:lnTo>
                <a:lnTo>
                  <a:pt x="11164312" y="7995459"/>
                </a:lnTo>
                <a:lnTo>
                  <a:pt x="1116431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669"/>
            </a:stretch>
          </a:blipFill>
          <a:ln>
            <a:noFill/>
          </a:ln>
        </p:spPr>
      </p:sp>
      <p:sp>
        <p:nvSpPr>
          <p:cNvPr id="62" name="Google Shape;62;p9"/>
          <p:cNvSpPr/>
          <p:nvPr/>
        </p:nvSpPr>
        <p:spPr>
          <a:xfrm flipH="1">
            <a:off x="90736" y="3923892"/>
            <a:ext cx="4870433" cy="4309859"/>
          </a:xfrm>
          <a:custGeom>
            <a:avLst/>
            <a:gdLst/>
            <a:ahLst/>
            <a:cxnLst/>
            <a:rect l="l" t="t" r="r" b="b"/>
            <a:pathLst>
              <a:path w="7305650" h="6464787" extrusionOk="0">
                <a:moveTo>
                  <a:pt x="7305651" y="0"/>
                </a:moveTo>
                <a:lnTo>
                  <a:pt x="0" y="0"/>
                </a:lnTo>
                <a:lnTo>
                  <a:pt x="0" y="6464787"/>
                </a:lnTo>
                <a:lnTo>
                  <a:pt x="7305651" y="6464787"/>
                </a:lnTo>
                <a:lnTo>
                  <a:pt x="730565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9329"/>
            </a:stretch>
          </a:blipFill>
          <a:ln>
            <a:noFill/>
          </a:ln>
        </p:spPr>
      </p:sp>
      <p:sp>
        <p:nvSpPr>
          <p:cNvPr id="63" name="Google Shape;63;p9"/>
          <p:cNvSpPr/>
          <p:nvPr/>
        </p:nvSpPr>
        <p:spPr>
          <a:xfrm>
            <a:off x="10329711" y="-56799"/>
            <a:ext cx="2074335" cy="3699884"/>
          </a:xfrm>
          <a:custGeom>
            <a:avLst/>
            <a:gdLst/>
            <a:ahLst/>
            <a:cxnLst/>
            <a:rect l="l" t="t" r="r" b="b"/>
            <a:pathLst>
              <a:path w="3111501" h="5549825" extrusionOk="0">
                <a:moveTo>
                  <a:pt x="0" y="0"/>
                </a:moveTo>
                <a:lnTo>
                  <a:pt x="3111501" y="0"/>
                </a:lnTo>
                <a:lnTo>
                  <a:pt x="3111501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60674"/>
            </a:stretch>
          </a:blipFill>
          <a:ln>
            <a:noFill/>
          </a:ln>
        </p:spPr>
      </p:sp>
      <p:sp>
        <p:nvSpPr>
          <p:cNvPr id="64" name="Google Shape;64;p9"/>
          <p:cNvSpPr/>
          <p:nvPr/>
        </p:nvSpPr>
        <p:spPr>
          <a:xfrm>
            <a:off x="0" y="0"/>
            <a:ext cx="3770157" cy="1141352"/>
          </a:xfrm>
          <a:custGeom>
            <a:avLst/>
            <a:gdLst/>
            <a:ahLst/>
            <a:cxnLst/>
            <a:rect l="l" t="t" r="r" b="b"/>
            <a:pathLst>
              <a:path w="5655235" h="1712027" extrusionOk="0">
                <a:moveTo>
                  <a:pt x="0" y="0"/>
                </a:moveTo>
                <a:lnTo>
                  <a:pt x="5655235" y="0"/>
                </a:lnTo>
                <a:lnTo>
                  <a:pt x="5655235" y="1712027"/>
                </a:lnTo>
                <a:lnTo>
                  <a:pt x="0" y="17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1728" r="-31687" b="-22415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5F2071-8DCD-61B0-45F6-839B5604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FDDDCD-D3BF-D9A7-B09C-A2EC94C98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5C43FA-2DBB-CBE9-1DF2-F0C16A00B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919A62-6BD4-6BA2-D1E9-A90C683A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5342A21-CF34-B174-E372-AF0BB679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705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CF6AC7-F4B1-96F0-331C-9BA86B91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5627DA-F218-2A6C-4B2B-4142F9CB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0230AA-FC73-9340-B754-2D3B74EA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96CBE7-26CE-A8E4-BCBB-EC5FF85D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0A3F96-63EB-7336-8BE4-2CFFB9DA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97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85136A-3FA5-4190-A93C-D93D8CD7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97D31F-7C1C-48A9-78EC-514542D1A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65E268-4B6C-1864-19D5-CEBC8A0F6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8925367-29D3-0348-33C1-11F59CEB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093425-7832-F6CD-1F9B-166B170E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DECD84-53BF-8155-3E3F-2654C8BE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14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14561C-5FD4-9665-E73D-D17E9A2B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C39772E-B032-9172-407D-139CE57C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1A25FB8-395C-B126-639D-85F0078B8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55FDECF-391F-05B2-8569-4E47FFB5C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DA93E69-E675-2F1D-FD51-FF81C5ADB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DF2BA16-2E92-3F2D-283D-07287FF8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79E0C06-6DB9-31BC-BD82-28D24AFB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B35315F-71A7-3DF8-AC6F-8F0D4EC9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16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180B5A-9ED1-41F2-DD31-9283A4FB6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F10EFAE-64EC-D641-1080-9A2E3134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CE791CB-5104-F84A-F7AF-10158EFD9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F398A63-1A1E-E791-6F76-403872A2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42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AA64969-74CA-D19A-C935-6C88413C6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78FBBC9-EE35-EFCB-E2A8-3C891EFC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29837F-5A07-1225-F731-4600650F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63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832FEC-A38E-E845-D271-85059BEB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1F5510-E28E-F646-4745-329F35A6C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625EAE1-A874-9D5D-0542-9DD561BC8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17A96F-3DEB-3082-8547-49D8F9ED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0BE877F-B3E3-1D81-F393-D1C31C52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1A0795-C41D-A0AD-3B5D-0440ECAC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287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39AF8-2253-2159-2E76-A8EDB1CA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A82362B-1603-A044-330E-CA417734A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31EAABF-3570-76CB-2F18-5CCF3F69F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B6D9836-A5D5-BD22-E42E-3B1B32AF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EDC3C5-82D6-B69C-636B-4E5B98A2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4B733E-BFF5-3C45-F602-86A02221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21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8F9B120-2579-454A-957A-2AF48BE6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258169-FDF0-C0BE-C15C-C77CAA3C8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40C2F0-5557-FEF8-76FE-8240B4F93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AB8A32-5C90-495A-B64B-D99E200D36AD}" type="datetimeFigureOut">
              <a:rPr lang="zh-TW" altLang="en-US" smtClean="0"/>
              <a:t>2024/12/26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2F51EE-B7F4-D8E1-84CB-0F9F6B091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7B0E27-6254-6CC8-0607-9BF438193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98A203-1FF1-4862-BA15-B5AEBCA98D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91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ans Hebrew"/>
              <a:buNone/>
              <a:defRPr sz="2800" b="1">
                <a:solidFill>
                  <a:schemeClr val="dk1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BM Plex Sans Hebrew"/>
              <a:buChar char="●"/>
              <a:defRPr sz="1800" b="1"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ngolin"/>
              <a:buChar char="○"/>
              <a:defRPr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BM Plex Sans Hebrew"/>
              <a:buChar char="■"/>
              <a:defRPr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BM Plex Sans Hebrew"/>
              <a:buChar char="●"/>
              <a:defRPr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BM Plex Sans Hebrew"/>
              <a:buChar char="○"/>
              <a:defRPr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BM Plex Sans Hebrew"/>
              <a:buChar char="■"/>
              <a:defRPr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BM Plex Sans Hebrew"/>
              <a:buChar char="●"/>
              <a:defRPr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BM Plex Sans Hebrew"/>
              <a:buChar char="○"/>
              <a:defRPr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BM Plex Sans Hebrew"/>
              <a:buChar char="■"/>
              <a:defRPr>
                <a:solidFill>
                  <a:schemeClr val="dk2"/>
                </a:solidFill>
                <a:latin typeface="IBM Plex Sans Hebrew"/>
                <a:ea typeface="IBM Plex Sans Hebrew"/>
                <a:cs typeface="IBM Plex Sans Hebrew"/>
                <a:sym typeface="IBM Plex Sans Hebre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0" y="-741946"/>
            <a:ext cx="12192000" cy="8341895"/>
          </a:xfrm>
          <a:custGeom>
            <a:avLst/>
            <a:gdLst/>
            <a:ahLst/>
            <a:cxnLst/>
            <a:rect l="l" t="t" r="r" b="b"/>
            <a:pathLst>
              <a:path w="18288000" h="12512842" extrusionOk="0">
                <a:moveTo>
                  <a:pt x="0" y="0"/>
                </a:moveTo>
                <a:lnTo>
                  <a:pt x="18288000" y="0"/>
                </a:lnTo>
                <a:lnTo>
                  <a:pt x="18288000" y="12512842"/>
                </a:lnTo>
                <a:lnTo>
                  <a:pt x="0" y="12512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2" name="Google Shape;72;p11"/>
          <p:cNvSpPr/>
          <p:nvPr/>
        </p:nvSpPr>
        <p:spPr>
          <a:xfrm rot="5400000">
            <a:off x="3467805" y="-1764010"/>
            <a:ext cx="405167" cy="734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73" name="Google Shape;73;p11"/>
          <p:cNvSpPr txBox="1"/>
          <p:nvPr/>
        </p:nvSpPr>
        <p:spPr>
          <a:xfrm>
            <a:off x="1841680" y="1639637"/>
            <a:ext cx="3979313" cy="53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67" b="1" i="0" u="none" strike="noStrike" cap="none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Pangolin"/>
                <a:sym typeface="Pangolin"/>
              </a:rPr>
              <a:t>認識世界與自己，啟動未來無限可能</a:t>
            </a:r>
            <a:endParaRPr sz="2667" b="1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74" name="Google Shape;74;p11"/>
          <p:cNvSpPr/>
          <p:nvPr/>
        </p:nvSpPr>
        <p:spPr>
          <a:xfrm rot="5400000">
            <a:off x="2116772" y="-623927"/>
            <a:ext cx="2260013" cy="8187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76" name="Google Shape;76;p11"/>
          <p:cNvSpPr txBox="1"/>
          <p:nvPr/>
        </p:nvSpPr>
        <p:spPr>
          <a:xfrm>
            <a:off x="191523" y="2864743"/>
            <a:ext cx="6110512" cy="112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7333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未來想像與生涯進路</a:t>
            </a:r>
            <a:endParaRPr sz="9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6064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/>
          <p:nvPr/>
        </p:nvSpPr>
        <p:spPr>
          <a:xfrm>
            <a:off x="0" y="-1117218"/>
            <a:ext cx="12192000" cy="8341895"/>
          </a:xfrm>
          <a:custGeom>
            <a:avLst/>
            <a:gdLst/>
            <a:ahLst/>
            <a:cxnLst/>
            <a:rect l="l" t="t" r="r" b="b"/>
            <a:pathLst>
              <a:path w="18288000" h="12512842" extrusionOk="0">
                <a:moveTo>
                  <a:pt x="0" y="0"/>
                </a:moveTo>
                <a:lnTo>
                  <a:pt x="18288000" y="0"/>
                </a:lnTo>
                <a:lnTo>
                  <a:pt x="18288000" y="12512842"/>
                </a:lnTo>
                <a:lnTo>
                  <a:pt x="0" y="125128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1" name="Google Shape;198;p19"/>
          <p:cNvGrpSpPr/>
          <p:nvPr/>
        </p:nvGrpSpPr>
        <p:grpSpPr>
          <a:xfrm>
            <a:off x="0" y="1"/>
            <a:ext cx="12192000" cy="6882111"/>
            <a:chOff x="0" y="-9525"/>
            <a:chExt cx="4816593" cy="2718858"/>
          </a:xfrm>
        </p:grpSpPr>
        <p:sp>
          <p:nvSpPr>
            <p:cNvPr id="22" name="Google Shape;199;p19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8235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Google Shape;200;p19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人要怎麼工作？要怎麼生活？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76001" y="1530877"/>
            <a:ext cx="3627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1.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人的一生要花很多錢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一輩子會有哪些支出？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花多少錢？</a:t>
            </a:r>
          </a:p>
        </p:txBody>
      </p:sp>
    </p:spTree>
    <p:extLst>
      <p:ext uri="{BB962C8B-B14F-4D97-AF65-F5344CB8AC3E}">
        <p14:creationId xmlns:p14="http://schemas.microsoft.com/office/powerpoint/2010/main" val="101406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形圖 13"/>
          <p:cNvSpPr/>
          <p:nvPr/>
        </p:nvSpPr>
        <p:spPr>
          <a:xfrm>
            <a:off x="3677736" y="953153"/>
            <a:ext cx="4800000" cy="4800000"/>
          </a:xfrm>
          <a:prstGeom prst="pie">
            <a:avLst>
              <a:gd name="adj1" fmla="val 12298878"/>
              <a:gd name="adj2" fmla="val 1620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489">
              <a:solidFill>
                <a:schemeClr val="tx1"/>
              </a:solidFill>
            </a:endParaRPr>
          </a:p>
        </p:txBody>
      </p:sp>
      <p:sp>
        <p:nvSpPr>
          <p:cNvPr id="30" name="圓形圖 29"/>
          <p:cNvSpPr/>
          <p:nvPr/>
        </p:nvSpPr>
        <p:spPr>
          <a:xfrm rot="16953288">
            <a:off x="3677729" y="947772"/>
            <a:ext cx="4800000" cy="4800000"/>
          </a:xfrm>
          <a:prstGeom prst="pie">
            <a:avLst>
              <a:gd name="adj1" fmla="val 15210377"/>
              <a:gd name="adj2" fmla="val 1692623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489">
              <a:solidFill>
                <a:schemeClr val="tx1"/>
              </a:solidFill>
            </a:endParaRPr>
          </a:p>
        </p:txBody>
      </p:sp>
      <p:sp>
        <p:nvSpPr>
          <p:cNvPr id="31" name="圓形圖 30"/>
          <p:cNvSpPr/>
          <p:nvPr/>
        </p:nvSpPr>
        <p:spPr>
          <a:xfrm rot="14068717">
            <a:off x="3677729" y="947772"/>
            <a:ext cx="4800000" cy="4800000"/>
          </a:xfrm>
          <a:prstGeom prst="pie">
            <a:avLst>
              <a:gd name="adj1" fmla="val 13814059"/>
              <a:gd name="adj2" fmla="val 1807377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489">
              <a:solidFill>
                <a:schemeClr val="tx1"/>
              </a:solidFill>
            </a:endParaRPr>
          </a:p>
        </p:txBody>
      </p:sp>
      <p:sp>
        <p:nvSpPr>
          <p:cNvPr id="32" name="圓形圖 31"/>
          <p:cNvSpPr/>
          <p:nvPr/>
        </p:nvSpPr>
        <p:spPr>
          <a:xfrm rot="9696037">
            <a:off x="3677731" y="946263"/>
            <a:ext cx="4800000" cy="4800000"/>
          </a:xfrm>
          <a:prstGeom prst="pie">
            <a:avLst>
              <a:gd name="adj1" fmla="val 16299153"/>
              <a:gd name="adj2" fmla="val 18162345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489">
              <a:solidFill>
                <a:schemeClr val="tx1"/>
              </a:solidFill>
            </a:endParaRPr>
          </a:p>
        </p:txBody>
      </p:sp>
      <p:sp>
        <p:nvSpPr>
          <p:cNvPr id="33" name="圓形圖 32"/>
          <p:cNvSpPr/>
          <p:nvPr/>
        </p:nvSpPr>
        <p:spPr>
          <a:xfrm rot="7045577">
            <a:off x="3677728" y="946263"/>
            <a:ext cx="4800000" cy="4800000"/>
          </a:xfrm>
          <a:prstGeom prst="pie">
            <a:avLst>
              <a:gd name="adj1" fmla="val 14575381"/>
              <a:gd name="adj2" fmla="val 1892897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489">
              <a:solidFill>
                <a:schemeClr val="tx1"/>
              </a:solidFill>
            </a:endParaRPr>
          </a:p>
        </p:txBody>
      </p:sp>
      <p:sp>
        <p:nvSpPr>
          <p:cNvPr id="34" name="圓形圖 33"/>
          <p:cNvSpPr/>
          <p:nvPr/>
        </p:nvSpPr>
        <p:spPr>
          <a:xfrm rot="3894295">
            <a:off x="3677728" y="946263"/>
            <a:ext cx="4800000" cy="4800000"/>
          </a:xfrm>
          <a:prstGeom prst="pie">
            <a:avLst>
              <a:gd name="adj1" fmla="val 15331173"/>
              <a:gd name="adj2" fmla="val 1770560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489">
              <a:solidFill>
                <a:schemeClr val="tx1"/>
              </a:solidFill>
            </a:endParaRPr>
          </a:p>
        </p:txBody>
      </p:sp>
      <p:sp>
        <p:nvSpPr>
          <p:cNvPr id="35" name="圓形圖 34"/>
          <p:cNvSpPr/>
          <p:nvPr/>
        </p:nvSpPr>
        <p:spPr>
          <a:xfrm rot="944666">
            <a:off x="3677732" y="947772"/>
            <a:ext cx="4800000" cy="4800000"/>
          </a:xfrm>
          <a:prstGeom prst="pie">
            <a:avLst>
              <a:gd name="adj1" fmla="val 15264342"/>
              <a:gd name="adj2" fmla="val 18284289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489">
              <a:solidFill>
                <a:schemeClr val="tx1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886383" y="905013"/>
            <a:ext cx="16547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食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伙食費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037175" y="2697728"/>
            <a:ext cx="16547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衣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治裝費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2186167" y="4639849"/>
            <a:ext cx="2290359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住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房租、房貸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5638951" y="5633681"/>
            <a:ext cx="221684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行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交通、通訊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848964" y="4452196"/>
            <a:ext cx="3129859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育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學費、雜費、補習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228234" y="2061656"/>
            <a:ext cx="196243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樂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休閒娛樂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711915" y="448413"/>
            <a:ext cx="5151411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其他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醫藥、保險、婚姻、喪葬、孝養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5143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411081" y="1541085"/>
            <a:ext cx="3360000" cy="3360000"/>
            <a:chOff x="2758296" y="709697"/>
            <a:chExt cx="3600006" cy="3605168"/>
          </a:xfrm>
        </p:grpSpPr>
        <p:sp>
          <p:nvSpPr>
            <p:cNvPr id="14" name="圓形圖 13"/>
            <p:cNvSpPr/>
            <p:nvPr/>
          </p:nvSpPr>
          <p:spPr>
            <a:xfrm>
              <a:off x="2758302" y="714865"/>
              <a:ext cx="3600000" cy="3600000"/>
            </a:xfrm>
            <a:prstGeom prst="pie">
              <a:avLst>
                <a:gd name="adj1" fmla="val 12298878"/>
                <a:gd name="adj2" fmla="val 162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2489">
                <a:solidFill>
                  <a:schemeClr val="tx1"/>
                </a:solidFill>
              </a:endParaRPr>
            </a:p>
          </p:txBody>
        </p:sp>
        <p:sp>
          <p:nvSpPr>
            <p:cNvPr id="30" name="圓形圖 29"/>
            <p:cNvSpPr/>
            <p:nvPr/>
          </p:nvSpPr>
          <p:spPr>
            <a:xfrm rot="16953288">
              <a:off x="2758297" y="710829"/>
              <a:ext cx="3600000" cy="3600000"/>
            </a:xfrm>
            <a:prstGeom prst="pie">
              <a:avLst>
                <a:gd name="adj1" fmla="val 15210377"/>
                <a:gd name="adj2" fmla="val 1692623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2489">
                <a:solidFill>
                  <a:schemeClr val="tx1"/>
                </a:solidFill>
              </a:endParaRPr>
            </a:p>
          </p:txBody>
        </p:sp>
        <p:sp>
          <p:nvSpPr>
            <p:cNvPr id="31" name="圓形圖 30"/>
            <p:cNvSpPr/>
            <p:nvPr/>
          </p:nvSpPr>
          <p:spPr>
            <a:xfrm rot="14068717">
              <a:off x="2758297" y="710829"/>
              <a:ext cx="3600000" cy="3600000"/>
            </a:xfrm>
            <a:prstGeom prst="pie">
              <a:avLst>
                <a:gd name="adj1" fmla="val 13814059"/>
                <a:gd name="adj2" fmla="val 1807377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2489">
                <a:solidFill>
                  <a:schemeClr val="tx1"/>
                </a:solidFill>
              </a:endParaRPr>
            </a:p>
          </p:txBody>
        </p:sp>
        <p:sp>
          <p:nvSpPr>
            <p:cNvPr id="32" name="圓形圖 31"/>
            <p:cNvSpPr/>
            <p:nvPr/>
          </p:nvSpPr>
          <p:spPr>
            <a:xfrm rot="9696037">
              <a:off x="2758298" y="709697"/>
              <a:ext cx="3600000" cy="3600000"/>
            </a:xfrm>
            <a:prstGeom prst="pie">
              <a:avLst>
                <a:gd name="adj1" fmla="val 16299153"/>
                <a:gd name="adj2" fmla="val 18162345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2489">
                <a:solidFill>
                  <a:schemeClr val="tx1"/>
                </a:solidFill>
              </a:endParaRPr>
            </a:p>
          </p:txBody>
        </p:sp>
        <p:sp>
          <p:nvSpPr>
            <p:cNvPr id="33" name="圓形圖 32"/>
            <p:cNvSpPr/>
            <p:nvPr/>
          </p:nvSpPr>
          <p:spPr>
            <a:xfrm rot="7045577">
              <a:off x="2758296" y="709697"/>
              <a:ext cx="3600000" cy="3600000"/>
            </a:xfrm>
            <a:prstGeom prst="pie">
              <a:avLst>
                <a:gd name="adj1" fmla="val 14575381"/>
                <a:gd name="adj2" fmla="val 18928979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2489">
                <a:solidFill>
                  <a:schemeClr val="tx1"/>
                </a:solidFill>
              </a:endParaRPr>
            </a:p>
          </p:txBody>
        </p:sp>
        <p:sp>
          <p:nvSpPr>
            <p:cNvPr id="34" name="圓形圖 33"/>
            <p:cNvSpPr/>
            <p:nvPr/>
          </p:nvSpPr>
          <p:spPr>
            <a:xfrm rot="3894295">
              <a:off x="2758296" y="709697"/>
              <a:ext cx="3600000" cy="3600000"/>
            </a:xfrm>
            <a:prstGeom prst="pie">
              <a:avLst>
                <a:gd name="adj1" fmla="val 15331173"/>
                <a:gd name="adj2" fmla="val 17705603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2489">
                <a:solidFill>
                  <a:schemeClr val="tx1"/>
                </a:solidFill>
              </a:endParaRPr>
            </a:p>
          </p:txBody>
        </p:sp>
        <p:sp>
          <p:nvSpPr>
            <p:cNvPr id="35" name="圓形圖 34"/>
            <p:cNvSpPr/>
            <p:nvPr/>
          </p:nvSpPr>
          <p:spPr>
            <a:xfrm rot="944666">
              <a:off x="2758299" y="710829"/>
              <a:ext cx="3600000" cy="3600000"/>
            </a:xfrm>
            <a:prstGeom prst="pie">
              <a:avLst>
                <a:gd name="adj1" fmla="val 15264342"/>
                <a:gd name="adj2" fmla="val 18284289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zh-TW" altLang="en-US" sz="2489">
                <a:solidFill>
                  <a:schemeClr val="tx1"/>
                </a:solidFill>
              </a:endParaRPr>
            </a:p>
          </p:txBody>
        </p:sp>
      </p:grpSp>
      <p:sp>
        <p:nvSpPr>
          <p:cNvPr id="36" name="文字方塊 35"/>
          <p:cNvSpPr txBox="1"/>
          <p:nvPr/>
        </p:nvSpPr>
        <p:spPr>
          <a:xfrm>
            <a:off x="3713459" y="1313809"/>
            <a:ext cx="16547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食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伙食費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848855" y="2582605"/>
            <a:ext cx="16547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衣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治裝費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423811" y="4018741"/>
            <a:ext cx="4413693" cy="114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住</a:t>
            </a:r>
            <a:r>
              <a:rPr lang="en-US" altLang="zh-TW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房租、房貸、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設計裝潢、水電、管理費、房屋稅、地價稅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4460857" y="5167779"/>
            <a:ext cx="6553049" cy="114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行</a:t>
            </a:r>
            <a:r>
              <a:rPr lang="en-US" altLang="zh-TW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交通、通訊、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養車費、維修費、油錢、停車費、牌照稅、燃料稅、第三責任險、電話費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41462" y="3711201"/>
            <a:ext cx="4832660" cy="114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育</a:t>
            </a:r>
            <a:r>
              <a:rPr lang="en-US" altLang="zh-TW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學費、雜費、補習、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托育費、公私立、安親班、家教、學歷、國內外、生活費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7250523" y="2008089"/>
            <a:ext cx="4941476" cy="114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樂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國內旅遊、國外旅遊、展覽、電影、演唱會、周邊商品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096142" y="291900"/>
            <a:ext cx="59779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其他</a:t>
            </a:r>
            <a:r>
              <a:rPr lang="en-US" altLang="zh-TW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1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醫藥、保險、婚姻、喪葬、孝養、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健保費、掛號費、健康檢查、婚紗、婚宴、蜜月、大小禮、紅包、公祭、塔位、意外險、醫療險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3821" y="291899"/>
            <a:ext cx="3554819" cy="114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收入的支出：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所得稅、遺產稅、贈與稅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050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/>
          <p:nvPr/>
        </p:nvSpPr>
        <p:spPr>
          <a:xfrm>
            <a:off x="0" y="-1117218"/>
            <a:ext cx="12192000" cy="8341895"/>
          </a:xfrm>
          <a:custGeom>
            <a:avLst/>
            <a:gdLst/>
            <a:ahLst/>
            <a:cxnLst/>
            <a:rect l="l" t="t" r="r" b="b"/>
            <a:pathLst>
              <a:path w="18288000" h="12512842" extrusionOk="0">
                <a:moveTo>
                  <a:pt x="0" y="0"/>
                </a:moveTo>
                <a:lnTo>
                  <a:pt x="18288000" y="0"/>
                </a:lnTo>
                <a:lnTo>
                  <a:pt x="18288000" y="12512842"/>
                </a:lnTo>
                <a:lnTo>
                  <a:pt x="0" y="125128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5" name="Google Shape;198;p19"/>
          <p:cNvGrpSpPr/>
          <p:nvPr/>
        </p:nvGrpSpPr>
        <p:grpSpPr>
          <a:xfrm>
            <a:off x="0" y="1"/>
            <a:ext cx="12192000" cy="6882111"/>
            <a:chOff x="0" y="-9525"/>
            <a:chExt cx="4816593" cy="2718858"/>
          </a:xfrm>
        </p:grpSpPr>
        <p:sp>
          <p:nvSpPr>
            <p:cNvPr id="6" name="Google Shape;199;p19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8235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Google Shape;200;p19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人要怎麼工作？要怎麼生活？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76001" y="1530876"/>
            <a:ext cx="4127625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2.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各式各樣的工作模式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自雇者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/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受雇者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正式雇用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/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非正式雇用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固定出勤、輪班排班、加班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固定薪資、變動薪資、計件</a:t>
            </a:r>
          </a:p>
        </p:txBody>
      </p:sp>
    </p:spTree>
    <p:extLst>
      <p:ext uri="{BB962C8B-B14F-4D97-AF65-F5344CB8AC3E}">
        <p14:creationId xmlns:p14="http://schemas.microsoft.com/office/powerpoint/2010/main" val="558183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/>
          <p:nvPr/>
        </p:nvSpPr>
        <p:spPr>
          <a:xfrm>
            <a:off x="0" y="-1170016"/>
            <a:ext cx="12192000" cy="8341895"/>
          </a:xfrm>
          <a:custGeom>
            <a:avLst/>
            <a:gdLst/>
            <a:ahLst/>
            <a:cxnLst/>
            <a:rect l="l" t="t" r="r" b="b"/>
            <a:pathLst>
              <a:path w="18288000" h="12512842" extrusionOk="0">
                <a:moveTo>
                  <a:pt x="0" y="0"/>
                </a:moveTo>
                <a:lnTo>
                  <a:pt x="18288000" y="0"/>
                </a:lnTo>
                <a:lnTo>
                  <a:pt x="18288000" y="12512842"/>
                </a:lnTo>
                <a:lnTo>
                  <a:pt x="0" y="125128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52" name="Google Shape;352;p25"/>
          <p:cNvGrpSpPr/>
          <p:nvPr/>
        </p:nvGrpSpPr>
        <p:grpSpPr>
          <a:xfrm>
            <a:off x="0" y="-24110"/>
            <a:ext cx="12192000" cy="6882111"/>
            <a:chOff x="0" y="-9525"/>
            <a:chExt cx="4816593" cy="2718858"/>
          </a:xfrm>
        </p:grpSpPr>
        <p:sp>
          <p:nvSpPr>
            <p:cNvPr id="353" name="Google Shape;353;p2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8235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4" name="Google Shape;354;p25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賺錢？賺大錢？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6000" y="1530877"/>
            <a:ext cx="612389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1.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開源節流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2.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主動收入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主動花費勞力和時間換取的收入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3.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被動收入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透過其他勞力支出，賺取本業以外的收入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股票、基金、保險、房租、自媒體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5042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BED5FB"/>
            </a:gs>
            <a:gs pos="60000">
              <a:schemeClr val="accent1">
                <a:lumMod val="60000"/>
                <a:lumOff val="40000"/>
              </a:schemeClr>
            </a:gs>
            <a:gs pos="80000">
              <a:srgbClr val="6A9FF6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 rot="232515" flipH="1">
            <a:off x="10119792" y="3548469"/>
            <a:ext cx="3392424" cy="3699883"/>
          </a:xfrm>
          <a:custGeom>
            <a:avLst/>
            <a:gdLst/>
            <a:ahLst/>
            <a:cxnLst/>
            <a:rect l="l" t="t" r="r" b="b"/>
            <a:pathLst>
              <a:path w="5088635" h="5549825" extrusionOk="0">
                <a:moveTo>
                  <a:pt x="5088635" y="0"/>
                </a:moveTo>
                <a:lnTo>
                  <a:pt x="0" y="0"/>
                </a:lnTo>
                <a:lnTo>
                  <a:pt x="0" y="5549824"/>
                </a:lnTo>
                <a:lnTo>
                  <a:pt x="5088635" y="5549824"/>
                </a:lnTo>
                <a:lnTo>
                  <a:pt x="50886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9398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" name="Google Shape;82;p12"/>
          <p:cNvSpPr/>
          <p:nvPr/>
        </p:nvSpPr>
        <p:spPr>
          <a:xfrm>
            <a:off x="7898949" y="4527515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3" name="Google Shape;83;p12"/>
          <p:cNvSpPr/>
          <p:nvPr/>
        </p:nvSpPr>
        <p:spPr>
          <a:xfrm>
            <a:off x="8422041" y="-563590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4" name="Google Shape;84;p12"/>
          <p:cNvSpPr/>
          <p:nvPr/>
        </p:nvSpPr>
        <p:spPr>
          <a:xfrm>
            <a:off x="9360000" y="480001"/>
            <a:ext cx="4943781" cy="3699884"/>
          </a:xfrm>
          <a:custGeom>
            <a:avLst/>
            <a:gdLst/>
            <a:ahLst/>
            <a:cxnLst/>
            <a:rect l="l" t="t" r="r" b="b"/>
            <a:pathLst>
              <a:path w="7415671" h="5549825" extrusionOk="0">
                <a:moveTo>
                  <a:pt x="0" y="0"/>
                </a:moveTo>
                <a:lnTo>
                  <a:pt x="7415671" y="0"/>
                </a:lnTo>
                <a:lnTo>
                  <a:pt x="7415671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9379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興趣真的可以變成工作嗎？</a:t>
            </a:r>
            <a:endParaRPr sz="5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6000" y="1530876"/>
            <a:ext cx="9562611" cy="217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1.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從喜歡的事物找到工作方向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沒有人規定只能喜歡一件事情或一個夢想。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能把喜歡運用在工作上的職業不只一種，在「喜歡的事物」周圍有各式各樣的工作。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357859" y="5080375"/>
            <a:ext cx="399083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興趣當工作？專長當工作？</a:t>
            </a:r>
          </a:p>
        </p:txBody>
      </p:sp>
    </p:spTree>
    <p:extLst>
      <p:ext uri="{BB962C8B-B14F-4D97-AF65-F5344CB8AC3E}">
        <p14:creationId xmlns:p14="http://schemas.microsoft.com/office/powerpoint/2010/main" val="65414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6B9FF7"/>
            </a:gs>
            <a:gs pos="59980">
              <a:srgbClr val="8BB4F9"/>
            </a:gs>
            <a:gs pos="40000">
              <a:srgbClr val="AFCCFB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 rot="232515" flipH="1">
            <a:off x="10119792" y="3548469"/>
            <a:ext cx="3392424" cy="3699883"/>
          </a:xfrm>
          <a:custGeom>
            <a:avLst/>
            <a:gdLst/>
            <a:ahLst/>
            <a:cxnLst/>
            <a:rect l="l" t="t" r="r" b="b"/>
            <a:pathLst>
              <a:path w="5088635" h="5549825" extrusionOk="0">
                <a:moveTo>
                  <a:pt x="5088635" y="0"/>
                </a:moveTo>
                <a:lnTo>
                  <a:pt x="0" y="0"/>
                </a:lnTo>
                <a:lnTo>
                  <a:pt x="0" y="5549824"/>
                </a:lnTo>
                <a:lnTo>
                  <a:pt x="5088635" y="5549824"/>
                </a:lnTo>
                <a:lnTo>
                  <a:pt x="50886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9398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" name="Google Shape;82;p12"/>
          <p:cNvSpPr/>
          <p:nvPr/>
        </p:nvSpPr>
        <p:spPr>
          <a:xfrm>
            <a:off x="7898949" y="4527515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3" name="Google Shape;83;p12"/>
          <p:cNvSpPr/>
          <p:nvPr/>
        </p:nvSpPr>
        <p:spPr>
          <a:xfrm>
            <a:off x="8422041" y="-563590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興趣真的可以變成工作嗎？</a:t>
            </a:r>
            <a:endParaRPr sz="5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76001" y="1530876"/>
            <a:ext cx="10118583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2.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從擅長的事物找到工作方向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透過自己擅長的事情提供幫助、對社會做出貢獻。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降低「長處」或「優點」的門檻，先從「這個部分表現還不錯」開始。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留意日常生活中與人相處時，旁人給予的回饋。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將缺點轉換成優點。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357859" y="5080375"/>
            <a:ext cx="399083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興趣當工作？專長當工作？</a:t>
            </a:r>
          </a:p>
        </p:txBody>
      </p:sp>
      <p:sp>
        <p:nvSpPr>
          <p:cNvPr id="11" name="Google Shape;84;p12"/>
          <p:cNvSpPr/>
          <p:nvPr/>
        </p:nvSpPr>
        <p:spPr>
          <a:xfrm>
            <a:off x="8640000" y="1"/>
            <a:ext cx="4943781" cy="3699884"/>
          </a:xfrm>
          <a:custGeom>
            <a:avLst/>
            <a:gdLst/>
            <a:ahLst/>
            <a:cxnLst/>
            <a:rect l="l" t="t" r="r" b="b"/>
            <a:pathLst>
              <a:path w="7415671" h="5549825" extrusionOk="0">
                <a:moveTo>
                  <a:pt x="0" y="0"/>
                </a:moveTo>
                <a:lnTo>
                  <a:pt x="7415671" y="0"/>
                </a:lnTo>
                <a:lnTo>
                  <a:pt x="7415671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9379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930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6B9FF7"/>
            </a:gs>
            <a:gs pos="59980">
              <a:srgbClr val="8BB4F9"/>
            </a:gs>
            <a:gs pos="40000">
              <a:srgbClr val="AFCCFB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/>
          <p:nvPr/>
        </p:nvSpPr>
        <p:spPr>
          <a:xfrm>
            <a:off x="8422041" y="-563590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Google Shape;84;p12"/>
          <p:cNvSpPr/>
          <p:nvPr/>
        </p:nvSpPr>
        <p:spPr>
          <a:xfrm>
            <a:off x="8640000" y="1"/>
            <a:ext cx="4943781" cy="3699884"/>
          </a:xfrm>
          <a:custGeom>
            <a:avLst/>
            <a:gdLst/>
            <a:ahLst/>
            <a:cxnLst/>
            <a:rect l="l" t="t" r="r" b="b"/>
            <a:pathLst>
              <a:path w="7415671" h="5549825" extrusionOk="0">
                <a:moveTo>
                  <a:pt x="0" y="0"/>
                </a:moveTo>
                <a:lnTo>
                  <a:pt x="7415671" y="0"/>
                </a:lnTo>
                <a:lnTo>
                  <a:pt x="7415671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9379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00" y="3136293"/>
            <a:ext cx="3360000" cy="33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85" y="339884"/>
            <a:ext cx="3360000" cy="336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97859" y="1701848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有領導力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252285" y="1701848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愛出風頭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775173" y="4570385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胡思亂想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9629600" y="4570385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心思細膩</a:t>
            </a:r>
          </a:p>
        </p:txBody>
      </p:sp>
    </p:spTree>
    <p:extLst>
      <p:ext uri="{BB962C8B-B14F-4D97-AF65-F5344CB8AC3E}">
        <p14:creationId xmlns:p14="http://schemas.microsoft.com/office/powerpoint/2010/main" val="395487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6B9FF7"/>
            </a:gs>
            <a:gs pos="59980">
              <a:srgbClr val="8BB4F9"/>
            </a:gs>
            <a:gs pos="40000">
              <a:srgbClr val="AFCCFB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/>
          <p:nvPr/>
        </p:nvSpPr>
        <p:spPr>
          <a:xfrm>
            <a:off x="8422041" y="-563590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Google Shape;84;p12"/>
          <p:cNvSpPr/>
          <p:nvPr/>
        </p:nvSpPr>
        <p:spPr>
          <a:xfrm>
            <a:off x="8640000" y="1"/>
            <a:ext cx="4943781" cy="3699884"/>
          </a:xfrm>
          <a:custGeom>
            <a:avLst/>
            <a:gdLst/>
            <a:ahLst/>
            <a:cxnLst/>
            <a:rect l="l" t="t" r="r" b="b"/>
            <a:pathLst>
              <a:path w="7415671" h="5549825" extrusionOk="0">
                <a:moveTo>
                  <a:pt x="0" y="0"/>
                </a:moveTo>
                <a:lnTo>
                  <a:pt x="7415671" y="0"/>
                </a:lnTo>
                <a:lnTo>
                  <a:pt x="7415671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9379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00" y="3136293"/>
            <a:ext cx="3360000" cy="33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85" y="339884"/>
            <a:ext cx="3360000" cy="336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97859" y="1701848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反應緩慢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252285" y="1701848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謹慎思考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775173" y="4570385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格格不入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9629600" y="4570385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獨立自主</a:t>
            </a:r>
          </a:p>
        </p:txBody>
      </p:sp>
    </p:spTree>
    <p:extLst>
      <p:ext uri="{BB962C8B-B14F-4D97-AF65-F5344CB8AC3E}">
        <p14:creationId xmlns:p14="http://schemas.microsoft.com/office/powerpoint/2010/main" val="341098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629AF6"/>
            </a:gs>
            <a:gs pos="60000">
              <a:srgbClr val="97BCF9"/>
            </a:gs>
            <a:gs pos="40000">
              <a:srgbClr val="B7D1FB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 rot="232515" flipH="1">
            <a:off x="10119792" y="3548469"/>
            <a:ext cx="3392424" cy="3699883"/>
          </a:xfrm>
          <a:custGeom>
            <a:avLst/>
            <a:gdLst/>
            <a:ahLst/>
            <a:cxnLst/>
            <a:rect l="l" t="t" r="r" b="b"/>
            <a:pathLst>
              <a:path w="5088635" h="5549825" extrusionOk="0">
                <a:moveTo>
                  <a:pt x="5088635" y="0"/>
                </a:moveTo>
                <a:lnTo>
                  <a:pt x="0" y="0"/>
                </a:lnTo>
                <a:lnTo>
                  <a:pt x="0" y="5549824"/>
                </a:lnTo>
                <a:lnTo>
                  <a:pt x="5088635" y="5549824"/>
                </a:lnTo>
                <a:lnTo>
                  <a:pt x="50886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59398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" name="Google Shape;82;p12"/>
          <p:cNvSpPr/>
          <p:nvPr/>
        </p:nvSpPr>
        <p:spPr>
          <a:xfrm>
            <a:off x="7898949" y="4527515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3" name="Google Shape;83;p12"/>
          <p:cNvSpPr/>
          <p:nvPr/>
        </p:nvSpPr>
        <p:spPr>
          <a:xfrm>
            <a:off x="8422041" y="-563590"/>
            <a:ext cx="5407521" cy="3699884"/>
          </a:xfrm>
          <a:custGeom>
            <a:avLst/>
            <a:gdLst/>
            <a:ahLst/>
            <a:cxnLst/>
            <a:rect l="l" t="t" r="r" b="b"/>
            <a:pathLst>
              <a:path w="8111282" h="5549825" extrusionOk="0">
                <a:moveTo>
                  <a:pt x="0" y="0"/>
                </a:moveTo>
                <a:lnTo>
                  <a:pt x="8111282" y="0"/>
                </a:lnTo>
                <a:lnTo>
                  <a:pt x="8111282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興趣真的可以變成工作嗎？</a:t>
            </a:r>
            <a:endParaRPr sz="5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76000" y="1530877"/>
            <a:ext cx="53779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3.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找到想做的工作後，要了解如何就業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需要的學經歷或相關知識。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規定的資格或管道。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10" name="Google Shape;84;p12"/>
          <p:cNvSpPr/>
          <p:nvPr/>
        </p:nvSpPr>
        <p:spPr>
          <a:xfrm>
            <a:off x="8160000" y="-479999"/>
            <a:ext cx="4943781" cy="3699884"/>
          </a:xfrm>
          <a:custGeom>
            <a:avLst/>
            <a:gdLst/>
            <a:ahLst/>
            <a:cxnLst/>
            <a:rect l="l" t="t" r="r" b="b"/>
            <a:pathLst>
              <a:path w="7415671" h="5549825" extrusionOk="0">
                <a:moveTo>
                  <a:pt x="0" y="0"/>
                </a:moveTo>
                <a:lnTo>
                  <a:pt x="7415671" y="0"/>
                </a:lnTo>
                <a:lnTo>
                  <a:pt x="7415671" y="5549824"/>
                </a:lnTo>
                <a:lnTo>
                  <a:pt x="0" y="554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9379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23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/>
          <p:nvPr/>
        </p:nvSpPr>
        <p:spPr>
          <a:xfrm flipH="1">
            <a:off x="4961169" y="4308167"/>
            <a:ext cx="7442875" cy="5330307"/>
          </a:xfrm>
          <a:custGeom>
            <a:avLst/>
            <a:gdLst/>
            <a:ahLst/>
            <a:cxnLst/>
            <a:rect l="l" t="t" r="r" b="b"/>
            <a:pathLst>
              <a:path w="11164312" h="7995459" extrusionOk="0">
                <a:moveTo>
                  <a:pt x="11164312" y="0"/>
                </a:moveTo>
                <a:lnTo>
                  <a:pt x="0" y="0"/>
                </a:lnTo>
                <a:lnTo>
                  <a:pt x="0" y="7995459"/>
                </a:lnTo>
                <a:lnTo>
                  <a:pt x="11164312" y="7995459"/>
                </a:lnTo>
                <a:lnTo>
                  <a:pt x="1116431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4667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0" name="Google Shape;100;p13"/>
          <p:cNvSpPr/>
          <p:nvPr/>
        </p:nvSpPr>
        <p:spPr>
          <a:xfrm flipH="1">
            <a:off x="-554747" y="5233979"/>
            <a:ext cx="7442875" cy="5330307"/>
          </a:xfrm>
          <a:custGeom>
            <a:avLst/>
            <a:gdLst/>
            <a:ahLst/>
            <a:cxnLst/>
            <a:rect l="l" t="t" r="r" b="b"/>
            <a:pathLst>
              <a:path w="11164312" h="7995459" extrusionOk="0">
                <a:moveTo>
                  <a:pt x="11164312" y="0"/>
                </a:moveTo>
                <a:lnTo>
                  <a:pt x="0" y="0"/>
                </a:lnTo>
                <a:lnTo>
                  <a:pt x="0" y="7995459"/>
                </a:lnTo>
                <a:lnTo>
                  <a:pt x="11164312" y="7995459"/>
                </a:lnTo>
                <a:lnTo>
                  <a:pt x="1116431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4667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1" name="Google Shape;101;p13"/>
          <p:cNvSpPr/>
          <p:nvPr/>
        </p:nvSpPr>
        <p:spPr>
          <a:xfrm flipH="1">
            <a:off x="90736" y="3923892"/>
            <a:ext cx="4870433" cy="4309859"/>
          </a:xfrm>
          <a:custGeom>
            <a:avLst/>
            <a:gdLst/>
            <a:ahLst/>
            <a:cxnLst/>
            <a:rect l="l" t="t" r="r" b="b"/>
            <a:pathLst>
              <a:path w="7305650" h="6464787" extrusionOk="0">
                <a:moveTo>
                  <a:pt x="7305651" y="0"/>
                </a:moveTo>
                <a:lnTo>
                  <a:pt x="0" y="0"/>
                </a:lnTo>
                <a:lnTo>
                  <a:pt x="0" y="6464787"/>
                </a:lnTo>
                <a:lnTo>
                  <a:pt x="7305651" y="6464787"/>
                </a:lnTo>
                <a:lnTo>
                  <a:pt x="730565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9330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2" name="Google Shape;102;p13"/>
          <p:cNvSpPr/>
          <p:nvPr/>
        </p:nvSpPr>
        <p:spPr>
          <a:xfrm>
            <a:off x="10329711" y="-56799"/>
            <a:ext cx="2074335" cy="3699884"/>
          </a:xfrm>
          <a:custGeom>
            <a:avLst/>
            <a:gdLst/>
            <a:ahLst/>
            <a:cxnLst/>
            <a:rect l="l" t="t" r="r" b="b"/>
            <a:pathLst>
              <a:path w="3111501" h="5549825" extrusionOk="0">
                <a:moveTo>
                  <a:pt x="0" y="0"/>
                </a:moveTo>
                <a:lnTo>
                  <a:pt x="3111501" y="0"/>
                </a:lnTo>
                <a:lnTo>
                  <a:pt x="3111501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0681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3" name="Google Shape;103;p13"/>
          <p:cNvSpPr/>
          <p:nvPr/>
        </p:nvSpPr>
        <p:spPr>
          <a:xfrm>
            <a:off x="0" y="0"/>
            <a:ext cx="3770157" cy="1141352"/>
          </a:xfrm>
          <a:custGeom>
            <a:avLst/>
            <a:gdLst/>
            <a:ahLst/>
            <a:cxnLst/>
            <a:rect l="l" t="t" r="r" b="b"/>
            <a:pathLst>
              <a:path w="5655235" h="1712027" extrusionOk="0">
                <a:moveTo>
                  <a:pt x="0" y="0"/>
                </a:moveTo>
                <a:lnTo>
                  <a:pt x="5655235" y="0"/>
                </a:lnTo>
                <a:lnTo>
                  <a:pt x="5655235" y="1712027"/>
                </a:lnTo>
                <a:lnTo>
                  <a:pt x="0" y="17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1733" r="-31691" b="-224159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5333" b="1" i="0" u="none" strike="noStrike" cap="none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《</a:t>
            </a:r>
            <a:r>
              <a:rPr lang="zh-TW" altLang="en-US" sz="5333" b="1" i="0" u="none" strike="noStrike" cap="none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我們為什麼要讀書？為什麼要工作？</a:t>
            </a:r>
            <a:r>
              <a:rPr lang="en-US" altLang="zh-TW" sz="5333" b="1" i="0" u="none" strike="noStrike" cap="none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》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740353"/>
            <a:ext cx="3579864" cy="4800000"/>
          </a:xfrm>
          <a:prstGeom prst="rect">
            <a:avLst/>
          </a:prstGeom>
        </p:spPr>
      </p:pic>
      <p:sp>
        <p:nvSpPr>
          <p:cNvPr id="9" name="Google Shape;73;p11"/>
          <p:cNvSpPr txBox="1"/>
          <p:nvPr/>
        </p:nvSpPr>
        <p:spPr>
          <a:xfrm>
            <a:off x="4371531" y="1740354"/>
            <a:ext cx="7353123" cy="40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130000"/>
              </a:lnSpc>
            </a:pP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Pangolin"/>
                <a:sym typeface="Pangolin"/>
              </a:rPr>
              <a:t>✔想了解讀書的意義、了解社會運作，找到真正熱愛事物的你</a:t>
            </a:r>
          </a:p>
          <a:p>
            <a:pPr lvl="0">
              <a:lnSpc>
                <a:spcPct val="130000"/>
              </a:lnSpc>
            </a:pP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Pangolin"/>
                <a:sym typeface="Pangolin"/>
              </a:rPr>
              <a:t>✔在職場想換工作卻不知道做什麼，想為自己重新設定生涯目標的你</a:t>
            </a:r>
          </a:p>
          <a:p>
            <a:pPr lvl="0">
              <a:lnSpc>
                <a:spcPct val="130000"/>
              </a:lnSpc>
            </a:pP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Pangolin"/>
                <a:sym typeface="Pangolin"/>
              </a:rPr>
              <a:t>✔思考為什麼要讀書或工作，對未來感到迷惘，無法做出決定、猶豫不決的你</a:t>
            </a:r>
          </a:p>
        </p:txBody>
      </p:sp>
    </p:spTree>
    <p:extLst>
      <p:ext uri="{BB962C8B-B14F-4D97-AF65-F5344CB8AC3E}">
        <p14:creationId xmlns:p14="http://schemas.microsoft.com/office/powerpoint/2010/main" val="2625385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/>
          <p:nvPr/>
        </p:nvSpPr>
        <p:spPr>
          <a:xfrm>
            <a:off x="-102776" y="-812268"/>
            <a:ext cx="12397551" cy="8482535"/>
          </a:xfrm>
          <a:custGeom>
            <a:avLst/>
            <a:gdLst/>
            <a:ahLst/>
            <a:cxnLst/>
            <a:rect l="l" t="t" r="r" b="b"/>
            <a:pathLst>
              <a:path w="18596326" h="12723802" extrusionOk="0">
                <a:moveTo>
                  <a:pt x="0" y="0"/>
                </a:moveTo>
                <a:lnTo>
                  <a:pt x="18596326" y="0"/>
                </a:lnTo>
                <a:lnTo>
                  <a:pt x="18596326" y="12723802"/>
                </a:lnTo>
                <a:lnTo>
                  <a:pt x="0" y="1272380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98" name="Google Shape;198;p19"/>
          <p:cNvGrpSpPr/>
          <p:nvPr/>
        </p:nvGrpSpPr>
        <p:grpSpPr>
          <a:xfrm>
            <a:off x="0" y="1"/>
            <a:ext cx="12192000" cy="6882111"/>
            <a:chOff x="0" y="-9525"/>
            <a:chExt cx="4816593" cy="2718858"/>
          </a:xfrm>
        </p:grpSpPr>
        <p:sp>
          <p:nvSpPr>
            <p:cNvPr id="199" name="Google Shape;199;p19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8235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連大人也不知道的未來工作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576000" y="1530877"/>
            <a:ext cx="79342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1.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工作跟著時代在變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創造出新工作的同時，也有工作在消失、淘汰。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瞭解世界上需要什麼工作，有什麼工作是適合自己的。</a:t>
            </a:r>
          </a:p>
        </p:txBody>
      </p:sp>
    </p:spTree>
    <p:extLst>
      <p:ext uri="{BB962C8B-B14F-4D97-AF65-F5344CB8AC3E}">
        <p14:creationId xmlns:p14="http://schemas.microsoft.com/office/powerpoint/2010/main" val="3079009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/>
          <p:nvPr/>
        </p:nvSpPr>
        <p:spPr>
          <a:xfrm>
            <a:off x="-102776" y="-812268"/>
            <a:ext cx="12397551" cy="8482535"/>
          </a:xfrm>
          <a:custGeom>
            <a:avLst/>
            <a:gdLst/>
            <a:ahLst/>
            <a:cxnLst/>
            <a:rect l="l" t="t" r="r" b="b"/>
            <a:pathLst>
              <a:path w="18596326" h="12723802" extrusionOk="0">
                <a:moveTo>
                  <a:pt x="0" y="0"/>
                </a:moveTo>
                <a:lnTo>
                  <a:pt x="18596326" y="0"/>
                </a:lnTo>
                <a:lnTo>
                  <a:pt x="18596326" y="12723802"/>
                </a:lnTo>
                <a:lnTo>
                  <a:pt x="0" y="1272380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98" name="Google Shape;198;p19"/>
          <p:cNvGrpSpPr/>
          <p:nvPr/>
        </p:nvGrpSpPr>
        <p:grpSpPr>
          <a:xfrm>
            <a:off x="0" y="1"/>
            <a:ext cx="12192000" cy="6882111"/>
            <a:chOff x="0" y="-9525"/>
            <a:chExt cx="4816593" cy="2718858"/>
          </a:xfrm>
        </p:grpSpPr>
        <p:sp>
          <p:nvSpPr>
            <p:cNvPr id="199" name="Google Shape;199;p19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28235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0" y="-9525"/>
              <a:ext cx="4816593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連大人也不知道的未來工作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576000" y="1530876"/>
            <a:ext cx="4813712" cy="217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2.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聯合國永續發展目標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(SDGs)</a:t>
            </a: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工作時要有的信念及志向。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全世界共同期待並遵循的目標。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溝通、創造、多元、同理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816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5390F5"/>
            </a:gs>
            <a:gs pos="40020">
              <a:srgbClr val="96BCF9"/>
            </a:gs>
            <a:gs pos="60000">
              <a:srgbClr val="75A6F7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/>
          <p:nvPr/>
        </p:nvSpPr>
        <p:spPr>
          <a:xfrm>
            <a:off x="1" y="4529555"/>
            <a:ext cx="3161532" cy="2497365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-15450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工作是什麼？</a:t>
            </a:r>
            <a:endParaRPr sz="5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76000" y="1530876"/>
            <a:ext cx="10684976" cy="268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1.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工作是為了幫助別人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我們的生活一定會與別人產生交集，彼此互相幫助。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靠別人工作的成果協助我們完成自己辦不到、沒有時間或沒有體力做的事。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融入這個互助合作的社會。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有很多工作不容易看出它對社會的貢獻。</a:t>
            </a:r>
          </a:p>
        </p:txBody>
      </p:sp>
      <p:sp>
        <p:nvSpPr>
          <p:cNvPr id="13" name="Google Shape;137;p15"/>
          <p:cNvSpPr/>
          <p:nvPr/>
        </p:nvSpPr>
        <p:spPr>
          <a:xfrm flipH="1">
            <a:off x="11439260" y="4529555"/>
            <a:ext cx="485497" cy="2497365"/>
          </a:xfrm>
          <a:custGeom>
            <a:avLst/>
            <a:gdLst/>
            <a:ahLst/>
            <a:cxnLst/>
            <a:rect l="l" t="t" r="r" b="b"/>
            <a:pathLst>
              <a:path w="728246" h="3746049" extrusionOk="0">
                <a:moveTo>
                  <a:pt x="0" y="0"/>
                </a:moveTo>
                <a:lnTo>
                  <a:pt x="728245" y="0"/>
                </a:lnTo>
                <a:lnTo>
                  <a:pt x="72824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651766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42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5390F5"/>
            </a:gs>
            <a:gs pos="40020">
              <a:srgbClr val="96BCF9"/>
            </a:gs>
            <a:gs pos="60000">
              <a:srgbClr val="75A6F7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77" y="252143"/>
            <a:ext cx="1920000" cy="19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87" y="2999764"/>
            <a:ext cx="3360000" cy="33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25" y="252143"/>
            <a:ext cx="1920000" cy="19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73" y="252143"/>
            <a:ext cx="3360000" cy="33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" y="739649"/>
            <a:ext cx="3360000" cy="336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25" y="3164768"/>
            <a:ext cx="3360000" cy="3360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027525" y="1932143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遊戲公司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196700" y="1932143"/>
            <a:ext cx="149442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遊戲玩家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938926" y="3390243"/>
            <a:ext cx="1246495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5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開會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350509" y="5779649"/>
            <a:ext cx="1746632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5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寫程式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8808786" y="5779649"/>
            <a:ext cx="2246769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5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宣傳發布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9837485" y="3427288"/>
            <a:ext cx="2246769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5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業務行銷</a:t>
            </a:r>
          </a:p>
        </p:txBody>
      </p:sp>
    </p:spTree>
    <p:extLst>
      <p:ext uri="{BB962C8B-B14F-4D97-AF65-F5344CB8AC3E}">
        <p14:creationId xmlns:p14="http://schemas.microsoft.com/office/powerpoint/2010/main" val="199441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40020">
              <a:srgbClr val="9ABEFA"/>
            </a:gs>
            <a:gs pos="60000">
              <a:srgbClr val="7BAAF8"/>
            </a:gs>
            <a:gs pos="80000">
              <a:srgbClr val="5C96F6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工作是什麼？</a:t>
            </a:r>
            <a:endParaRPr sz="5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76001" y="1530876"/>
            <a:ext cx="10614177" cy="217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2.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透過工作將世界串連起來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我們都在不知不覺的情況下，透過工作與國內及世界各地的人建立起關係。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舉例來說，當你今天走進一間拉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HanyiSentyTang" panose="02000500000000000000" pitchFamily="2" charset="-120"/>
                <a:ea typeface="HanyiSentyTang" panose="02000500000000000000" pitchFamily="2" charset="-120"/>
              </a:rPr>
              <a:t>麵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店，點了一碗拉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HanyiSentyTang" panose="02000500000000000000" pitchFamily="2" charset="-120"/>
                <a:ea typeface="HanyiSentyTang" panose="02000500000000000000" pitchFamily="2" charset="-120"/>
              </a:rPr>
              <a:t>麵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，請問要經過多少人的工作，這碗拉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HanyiSentyTang" panose="02000500000000000000" pitchFamily="2" charset="-120"/>
                <a:ea typeface="HanyiSentyTang" panose="02000500000000000000" pitchFamily="2" charset="-120"/>
              </a:rPr>
              <a:t>麵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才能出現在你的面前呢？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5" name="Google Shape;137;p15"/>
          <p:cNvSpPr/>
          <p:nvPr/>
        </p:nvSpPr>
        <p:spPr>
          <a:xfrm flipH="1">
            <a:off x="11439260" y="4529555"/>
            <a:ext cx="485497" cy="2497365"/>
          </a:xfrm>
          <a:custGeom>
            <a:avLst/>
            <a:gdLst/>
            <a:ahLst/>
            <a:cxnLst/>
            <a:rect l="l" t="t" r="r" b="b"/>
            <a:pathLst>
              <a:path w="728246" h="3746049" extrusionOk="0">
                <a:moveTo>
                  <a:pt x="0" y="0"/>
                </a:moveTo>
                <a:lnTo>
                  <a:pt x="728245" y="0"/>
                </a:lnTo>
                <a:lnTo>
                  <a:pt x="72824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651766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Google Shape;134;p15"/>
          <p:cNvSpPr/>
          <p:nvPr/>
        </p:nvSpPr>
        <p:spPr>
          <a:xfrm>
            <a:off x="1" y="4529555"/>
            <a:ext cx="3161532" cy="2497365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-15450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Google Shape;134;p15"/>
          <p:cNvSpPr/>
          <p:nvPr/>
        </p:nvSpPr>
        <p:spPr>
          <a:xfrm>
            <a:off x="3264951" y="4529555"/>
            <a:ext cx="3161532" cy="2497365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-15450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7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629AF6"/>
            </a:gs>
            <a:gs pos="60000">
              <a:srgbClr val="97BCF9"/>
            </a:gs>
            <a:gs pos="40000">
              <a:srgbClr val="B7D1FB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rgbClr val="6099F6"/>
            </a:gs>
            <a:gs pos="60000">
              <a:srgbClr val="83AFF8"/>
            </a:gs>
            <a:gs pos="40000">
              <a:srgbClr val="9BBFF9"/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5;p12"/>
          <p:cNvSpPr txBox="1"/>
          <p:nvPr/>
        </p:nvSpPr>
        <p:spPr>
          <a:xfrm>
            <a:off x="576001" y="576000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工作是什麼？</a:t>
            </a:r>
            <a:endParaRPr sz="5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76001" y="1530876"/>
            <a:ext cx="9956145" cy="217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3.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付錢是為了對他人表達「謝謝」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付錢表示感謝是這個社會交流與生存的規矩。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付錢表示自己認為那項工作值得那個金額的行為。</a:t>
            </a:r>
            <a:endParaRPr lang="en-US" altLang="zh-TW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  <a:p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-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 不付錢也能得到的服務只是用其他形式支付。</a:t>
            </a:r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(</a:t>
            </a:r>
            <a:r>
              <a:rPr lang="zh-TW" altLang="en-US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公務員的薪水來自稅金</a:t>
            </a:r>
            <a:r>
              <a:rPr lang="en-US" altLang="zh-TW" sz="3333" dirty="0">
                <a:solidFill>
                  <a:schemeClr val="accent1">
                    <a:lumMod val="50000"/>
                  </a:schemeClr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)</a:t>
            </a:r>
            <a:endParaRPr lang="zh-TW" altLang="en-US" sz="3333" dirty="0">
              <a:solidFill>
                <a:schemeClr val="accent1">
                  <a:lumMod val="50000"/>
                </a:schemeClr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5" name="Google Shape;137;p15"/>
          <p:cNvSpPr/>
          <p:nvPr/>
        </p:nvSpPr>
        <p:spPr>
          <a:xfrm flipH="1">
            <a:off x="11439260" y="4529555"/>
            <a:ext cx="485497" cy="2497365"/>
          </a:xfrm>
          <a:custGeom>
            <a:avLst/>
            <a:gdLst/>
            <a:ahLst/>
            <a:cxnLst/>
            <a:rect l="l" t="t" r="r" b="b"/>
            <a:pathLst>
              <a:path w="728246" h="3746049" extrusionOk="0">
                <a:moveTo>
                  <a:pt x="0" y="0"/>
                </a:moveTo>
                <a:lnTo>
                  <a:pt x="728245" y="0"/>
                </a:lnTo>
                <a:lnTo>
                  <a:pt x="72824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651766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Google Shape;134;p15"/>
          <p:cNvSpPr/>
          <p:nvPr/>
        </p:nvSpPr>
        <p:spPr>
          <a:xfrm>
            <a:off x="1" y="4529555"/>
            <a:ext cx="3161532" cy="2497365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-15450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Google Shape;134;p15"/>
          <p:cNvSpPr/>
          <p:nvPr/>
        </p:nvSpPr>
        <p:spPr>
          <a:xfrm>
            <a:off x="3264951" y="4529555"/>
            <a:ext cx="3161532" cy="2497365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-15450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Google Shape;134;p15"/>
          <p:cNvSpPr/>
          <p:nvPr/>
        </p:nvSpPr>
        <p:spPr>
          <a:xfrm>
            <a:off x="7352105" y="4529555"/>
            <a:ext cx="3161532" cy="2497365"/>
          </a:xfrm>
          <a:custGeom>
            <a:avLst/>
            <a:gdLst/>
            <a:ahLst/>
            <a:cxnLst/>
            <a:rect l="l" t="t" r="r" b="b"/>
            <a:pathLst>
              <a:path w="5474995" h="3746049" extrusionOk="0">
                <a:moveTo>
                  <a:pt x="0" y="0"/>
                </a:moveTo>
                <a:lnTo>
                  <a:pt x="5474995" y="0"/>
                </a:lnTo>
                <a:lnTo>
                  <a:pt x="5474995" y="3746049"/>
                </a:lnTo>
                <a:lnTo>
                  <a:pt x="0" y="3746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rcRect/>
            <a:stretch>
              <a:fillRect l="-15450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74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</a:blip>
            <a:srcRect/>
            <a:stretch>
              <a:fillRect t="-10816" b="-10816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63" name="Google Shape;263;p21"/>
          <p:cNvGrpSpPr/>
          <p:nvPr/>
        </p:nvGrpSpPr>
        <p:grpSpPr>
          <a:xfrm>
            <a:off x="5023220" y="-24110"/>
            <a:ext cx="6078616" cy="6882111"/>
            <a:chOff x="0" y="-9525"/>
            <a:chExt cx="2401428" cy="2718858"/>
          </a:xfrm>
        </p:grpSpPr>
        <p:sp>
          <p:nvSpPr>
            <p:cNvPr id="264" name="Google Shape;264;p21"/>
            <p:cNvSpPr/>
            <p:nvPr/>
          </p:nvSpPr>
          <p:spPr>
            <a:xfrm>
              <a:off x="0" y="0"/>
              <a:ext cx="2401428" cy="2709333"/>
            </a:xfrm>
            <a:custGeom>
              <a:avLst/>
              <a:gdLst/>
              <a:ahLst/>
              <a:cxnLst/>
              <a:rect l="l" t="t" r="r" b="b"/>
              <a:pathLst>
                <a:path w="2401428" h="2709333" extrusionOk="0">
                  <a:moveTo>
                    <a:pt x="0" y="0"/>
                  </a:moveTo>
                  <a:lnTo>
                    <a:pt x="2401428" y="0"/>
                  </a:lnTo>
                  <a:lnTo>
                    <a:pt x="24014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65159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5" name="Google Shape;265;p21"/>
            <p:cNvSpPr txBox="1"/>
            <p:nvPr/>
          </p:nvSpPr>
          <p:spPr>
            <a:xfrm>
              <a:off x="0" y="-9525"/>
              <a:ext cx="2401428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63;p21"/>
          <p:cNvGrpSpPr/>
          <p:nvPr/>
        </p:nvGrpSpPr>
        <p:grpSpPr>
          <a:xfrm>
            <a:off x="-262991" y="1244527"/>
            <a:ext cx="12717981" cy="1494651"/>
            <a:chOff x="0" y="-9525"/>
            <a:chExt cx="2401428" cy="2718858"/>
          </a:xfrm>
        </p:grpSpPr>
        <p:sp>
          <p:nvSpPr>
            <p:cNvPr id="26" name="Google Shape;264;p21"/>
            <p:cNvSpPr/>
            <p:nvPr/>
          </p:nvSpPr>
          <p:spPr>
            <a:xfrm>
              <a:off x="0" y="0"/>
              <a:ext cx="2401428" cy="2709333"/>
            </a:xfrm>
            <a:custGeom>
              <a:avLst/>
              <a:gdLst/>
              <a:ahLst/>
              <a:cxnLst/>
              <a:rect l="l" t="t" r="r" b="b"/>
              <a:pathLst>
                <a:path w="2401428" h="2709333" extrusionOk="0">
                  <a:moveTo>
                    <a:pt x="0" y="0"/>
                  </a:moveTo>
                  <a:lnTo>
                    <a:pt x="2401428" y="0"/>
                  </a:lnTo>
                  <a:lnTo>
                    <a:pt x="24014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65159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Google Shape;265;p21"/>
            <p:cNvSpPr txBox="1"/>
            <p:nvPr/>
          </p:nvSpPr>
          <p:spPr>
            <a:xfrm>
              <a:off x="0" y="-9525"/>
              <a:ext cx="2401428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85;p12"/>
          <p:cNvSpPr txBox="1"/>
          <p:nvPr/>
        </p:nvSpPr>
        <p:spPr>
          <a:xfrm>
            <a:off x="262998" y="1556862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帕雷托法則</a:t>
            </a:r>
            <a:r>
              <a:rPr lang="en-US" altLang="zh-TW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(80/20</a:t>
            </a: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法則</a:t>
            </a:r>
            <a:r>
              <a:rPr lang="en-US" altLang="zh-TW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)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229684" y="2071724"/>
            <a:ext cx="5665689" cy="217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認為約僅有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20%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的因素會影響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80%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的結果。也就是說：所有變因中，最重要的僅有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20%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，雖然剩餘的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80%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占了多數，影響的幅度卻遠低於「關鍵的少數」。</a:t>
            </a:r>
            <a:endParaRPr lang="en-US" altLang="zh-TW" sz="3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10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</a:blip>
            <a:srcRect/>
            <a:stretch>
              <a:fillRect t="-10816" b="-10816"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63" name="Google Shape;263;p21"/>
          <p:cNvGrpSpPr/>
          <p:nvPr/>
        </p:nvGrpSpPr>
        <p:grpSpPr>
          <a:xfrm>
            <a:off x="5023220" y="-24110"/>
            <a:ext cx="6078616" cy="6882111"/>
            <a:chOff x="0" y="-9525"/>
            <a:chExt cx="2401428" cy="2718858"/>
          </a:xfrm>
        </p:grpSpPr>
        <p:sp>
          <p:nvSpPr>
            <p:cNvPr id="264" name="Google Shape;264;p21"/>
            <p:cNvSpPr/>
            <p:nvPr/>
          </p:nvSpPr>
          <p:spPr>
            <a:xfrm>
              <a:off x="0" y="0"/>
              <a:ext cx="2401428" cy="2709333"/>
            </a:xfrm>
            <a:custGeom>
              <a:avLst/>
              <a:gdLst/>
              <a:ahLst/>
              <a:cxnLst/>
              <a:rect l="l" t="t" r="r" b="b"/>
              <a:pathLst>
                <a:path w="2401428" h="2709333" extrusionOk="0">
                  <a:moveTo>
                    <a:pt x="0" y="0"/>
                  </a:moveTo>
                  <a:lnTo>
                    <a:pt x="2401428" y="0"/>
                  </a:lnTo>
                  <a:lnTo>
                    <a:pt x="24014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65159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5" name="Google Shape;265;p21"/>
            <p:cNvSpPr txBox="1"/>
            <p:nvPr/>
          </p:nvSpPr>
          <p:spPr>
            <a:xfrm>
              <a:off x="0" y="-9525"/>
              <a:ext cx="2401428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63;p21"/>
          <p:cNvGrpSpPr/>
          <p:nvPr/>
        </p:nvGrpSpPr>
        <p:grpSpPr>
          <a:xfrm>
            <a:off x="-262991" y="1244527"/>
            <a:ext cx="12717981" cy="1494651"/>
            <a:chOff x="0" y="-9525"/>
            <a:chExt cx="2401428" cy="2718858"/>
          </a:xfrm>
        </p:grpSpPr>
        <p:sp>
          <p:nvSpPr>
            <p:cNvPr id="26" name="Google Shape;264;p21"/>
            <p:cNvSpPr/>
            <p:nvPr/>
          </p:nvSpPr>
          <p:spPr>
            <a:xfrm>
              <a:off x="0" y="0"/>
              <a:ext cx="2401428" cy="2709333"/>
            </a:xfrm>
            <a:custGeom>
              <a:avLst/>
              <a:gdLst/>
              <a:ahLst/>
              <a:cxnLst/>
              <a:rect l="l" t="t" r="r" b="b"/>
              <a:pathLst>
                <a:path w="2401428" h="2709333" extrusionOk="0">
                  <a:moveTo>
                    <a:pt x="0" y="0"/>
                  </a:moveTo>
                  <a:lnTo>
                    <a:pt x="2401428" y="0"/>
                  </a:lnTo>
                  <a:lnTo>
                    <a:pt x="24014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65159">
                <a:alpha val="73333"/>
              </a:srgbClr>
            </a:solidFill>
            <a:ln>
              <a:noFill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Google Shape;265;p21"/>
            <p:cNvSpPr txBox="1"/>
            <p:nvPr/>
          </p:nvSpPr>
          <p:spPr>
            <a:xfrm>
              <a:off x="0" y="-9525"/>
              <a:ext cx="2401428" cy="2718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3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85;p12"/>
          <p:cNvSpPr txBox="1"/>
          <p:nvPr/>
        </p:nvSpPr>
        <p:spPr>
          <a:xfrm>
            <a:off x="262998" y="1556862"/>
            <a:ext cx="8710289" cy="86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帕雷托法則</a:t>
            </a:r>
            <a:r>
              <a:rPr lang="en-US" altLang="zh-TW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(80/20</a:t>
            </a:r>
            <a:r>
              <a:rPr lang="zh-TW" altLang="en-US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法則</a:t>
            </a:r>
            <a:r>
              <a:rPr lang="en-US" altLang="zh-TW" sz="5333" b="1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  <a:cs typeface="IBM Plex Sans Hebrew"/>
                <a:sym typeface="IBM Plex Sans Hebrew"/>
              </a:rPr>
              <a:t>)</a:t>
            </a:r>
            <a:endParaRPr sz="5333" dirty="0">
              <a:solidFill>
                <a:schemeClr val="tx1"/>
              </a:solidFill>
              <a:latin typeface="漢儀新蒂蠟筆體" panose="02000500000000000000" pitchFamily="2" charset="-120"/>
              <a:ea typeface="漢儀新蒂蠟筆體" panose="02000500000000000000" pitchFamily="2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6" y="4168293"/>
            <a:ext cx="3434801" cy="240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003">
            <a:off x="8658541" y="4941417"/>
            <a:ext cx="3434801" cy="240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421">
            <a:off x="-394719" y="2783703"/>
            <a:ext cx="3434801" cy="240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266">
            <a:off x="1515770" y="4267392"/>
            <a:ext cx="3434801" cy="24000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229684" y="2071724"/>
            <a:ext cx="5665689" cy="217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運用在企業管理中，則可發現「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80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％的銷售額來自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20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％的客戶」；經濟學中即所謂的「香檳杯效應」：全球最富有的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20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％的人口控制著世界所得的</a:t>
            </a:r>
            <a:r>
              <a:rPr lang="en-US" altLang="zh-TW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82.7</a:t>
            </a:r>
            <a:r>
              <a:rPr lang="zh-TW" altLang="en-US" sz="3333" dirty="0">
                <a:solidFill>
                  <a:schemeClr val="tx1"/>
                </a:solidFill>
                <a:latin typeface="漢儀新蒂蠟筆體" panose="02000500000000000000" pitchFamily="2" charset="-120"/>
                <a:ea typeface="漢儀新蒂蠟筆體" panose="02000500000000000000" pitchFamily="2" charset="-120"/>
              </a:rPr>
              <a:t>％。</a:t>
            </a:r>
          </a:p>
        </p:txBody>
      </p:sp>
    </p:spTree>
    <p:extLst>
      <p:ext uri="{BB962C8B-B14F-4D97-AF65-F5344CB8AC3E}">
        <p14:creationId xmlns:p14="http://schemas.microsoft.com/office/powerpoint/2010/main" val="244267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FFFFFF"/>
      </a:dk1>
      <a:lt1>
        <a:srgbClr val="465159"/>
      </a:lt1>
      <a:dk2>
        <a:srgbClr val="FFFFFF"/>
      </a:dk2>
      <a:lt2>
        <a:srgbClr val="FF6712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1013</Words>
  <Application>Microsoft Office PowerPoint</Application>
  <PresentationFormat>寬螢幕</PresentationFormat>
  <Paragraphs>97</Paragraphs>
  <Slides>21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HanyiSentyTang</vt:lpstr>
      <vt:lpstr>IBM Plex Sans Hebrew</vt:lpstr>
      <vt:lpstr>Pangolin</vt:lpstr>
      <vt:lpstr>新細明體</vt:lpstr>
      <vt:lpstr>漢儀新蒂蠟筆體</vt:lpstr>
      <vt:lpstr>Arial</vt:lpstr>
      <vt:lpstr>Calibri</vt:lpstr>
      <vt:lpstr>Office 佈景主題</vt:lpstr>
      <vt:lpstr>Simple Light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賴怡安</dc:creator>
  <cp:lastModifiedBy>Windows 使用者</cp:lastModifiedBy>
  <cp:revision>2</cp:revision>
  <dcterms:created xsi:type="dcterms:W3CDTF">2024-05-18T01:33:39Z</dcterms:created>
  <dcterms:modified xsi:type="dcterms:W3CDTF">2024-12-25T23:07:21Z</dcterms:modified>
</cp:coreProperties>
</file>