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5FBE-5B50-4933-A503-C099C19F2703}" type="datetimeFigureOut">
              <a:rPr lang="zh-TW" altLang="en-US" smtClean="0"/>
              <a:t>2024/12/26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3BB9-5BFD-4B61-8678-814738E534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459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5FBE-5B50-4933-A503-C099C19F2703}" type="datetimeFigureOut">
              <a:rPr lang="zh-TW" altLang="en-US" smtClean="0"/>
              <a:t>2024/12/26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3BB9-5BFD-4B61-8678-814738E534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5080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5FBE-5B50-4933-A503-C099C19F2703}" type="datetimeFigureOut">
              <a:rPr lang="zh-TW" altLang="en-US" smtClean="0"/>
              <a:t>2024/12/26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3BB9-5BFD-4B61-8678-814738E534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85692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5FBE-5B50-4933-A503-C099C19F2703}" type="datetimeFigureOut">
              <a:rPr lang="zh-TW" altLang="en-US" smtClean="0"/>
              <a:t>2024/12/26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3BB9-5BFD-4B61-8678-814738E534D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0725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5FBE-5B50-4933-A503-C099C19F2703}" type="datetimeFigureOut">
              <a:rPr lang="zh-TW" altLang="en-US" smtClean="0"/>
              <a:t>2024/12/26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3BB9-5BFD-4B61-8678-814738E534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43584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5FBE-5B50-4933-A503-C099C19F2703}" type="datetimeFigureOut">
              <a:rPr lang="zh-TW" altLang="en-US" smtClean="0"/>
              <a:t>2024/12/26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3BB9-5BFD-4B61-8678-814738E534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86634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5FBE-5B50-4933-A503-C099C19F2703}" type="datetimeFigureOut">
              <a:rPr lang="zh-TW" altLang="en-US" smtClean="0"/>
              <a:t>2024/12/26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3BB9-5BFD-4B61-8678-814738E534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42587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5FBE-5B50-4933-A503-C099C19F2703}" type="datetimeFigureOut">
              <a:rPr lang="zh-TW" altLang="en-US" smtClean="0"/>
              <a:t>2024/12/26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3BB9-5BFD-4B61-8678-814738E534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9816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5FBE-5B50-4933-A503-C099C19F2703}" type="datetimeFigureOut">
              <a:rPr lang="zh-TW" altLang="en-US" smtClean="0"/>
              <a:t>2024/12/26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3BB9-5BFD-4B61-8678-814738E534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435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5FBE-5B50-4933-A503-C099C19F2703}" type="datetimeFigureOut">
              <a:rPr lang="zh-TW" altLang="en-US" smtClean="0"/>
              <a:t>2024/12/26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3BB9-5BFD-4B61-8678-814738E534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4755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5FBE-5B50-4933-A503-C099C19F2703}" type="datetimeFigureOut">
              <a:rPr lang="zh-TW" altLang="en-US" smtClean="0"/>
              <a:t>2024/12/26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3BB9-5BFD-4B61-8678-814738E534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6433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5FBE-5B50-4933-A503-C099C19F2703}" type="datetimeFigureOut">
              <a:rPr lang="zh-TW" altLang="en-US" smtClean="0"/>
              <a:t>2024/12/26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3BB9-5BFD-4B61-8678-814738E534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7112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5FBE-5B50-4933-A503-C099C19F2703}" type="datetimeFigureOut">
              <a:rPr lang="zh-TW" altLang="en-US" smtClean="0"/>
              <a:t>2024/12/26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3BB9-5BFD-4B61-8678-814738E534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7150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5FBE-5B50-4933-A503-C099C19F2703}" type="datetimeFigureOut">
              <a:rPr lang="zh-TW" altLang="en-US" smtClean="0"/>
              <a:t>2024/12/26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3BB9-5BFD-4B61-8678-814738E534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7953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5FBE-5B50-4933-A503-C099C19F2703}" type="datetimeFigureOut">
              <a:rPr lang="zh-TW" altLang="en-US" smtClean="0"/>
              <a:t>2024/12/26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3BB9-5BFD-4B61-8678-814738E534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7335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5FBE-5B50-4933-A503-C099C19F2703}" type="datetimeFigureOut">
              <a:rPr lang="zh-TW" altLang="en-US" smtClean="0"/>
              <a:t>2024/12/26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3BB9-5BFD-4B61-8678-814738E534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8807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5FBE-5B50-4933-A503-C099C19F2703}" type="datetimeFigureOut">
              <a:rPr lang="zh-TW" altLang="en-US" smtClean="0"/>
              <a:t>2024/12/26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3BB9-5BFD-4B61-8678-814738E534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3926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C3D5FBE-5B50-4933-A503-C099C19F2703}" type="datetimeFigureOut">
              <a:rPr lang="zh-TW" altLang="en-US" smtClean="0"/>
              <a:t>2024/12/26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99B3BB9-5BFD-4B61-8678-814738E534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3629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生活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科學之探究與實作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94405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學習目標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具備基本的科學知識與常識。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將日常生活中遇到的問題用科學方法解釋與解決。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將課程所學與高中自然科學課程理論結合。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可以將所學知識運用於生活中。</a:t>
            </a:r>
            <a:endParaRPr lang="zh-TW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3520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教學大綱</a:t>
            </a:r>
            <a:r>
              <a:rPr lang="en-US" altLang="zh-TW" dirty="0" smtClean="0"/>
              <a:t>(1~6</a:t>
            </a:r>
            <a:r>
              <a:rPr lang="zh-TW" altLang="en-US" dirty="0" smtClean="0"/>
              <a:t>週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248600735"/>
              </p:ext>
            </p:extLst>
          </p:nvPr>
        </p:nvGraphicFramePr>
        <p:xfrm>
          <a:off x="913775" y="2122098"/>
          <a:ext cx="10363200" cy="3269412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xmlns="" val="2467486734"/>
                    </a:ext>
                  </a:extLst>
                </a:gridCol>
                <a:gridCol w="3291840">
                  <a:extLst>
                    <a:ext uri="{9D8B030D-6E8A-4147-A177-3AD203B41FA5}">
                      <a16:colId xmlns:a16="http://schemas.microsoft.com/office/drawing/2014/main" xmlns="" val="4217611216"/>
                    </a:ext>
                  </a:extLst>
                </a:gridCol>
                <a:gridCol w="5242560">
                  <a:extLst>
                    <a:ext uri="{9D8B030D-6E8A-4147-A177-3AD203B41FA5}">
                      <a16:colId xmlns:a16="http://schemas.microsoft.com/office/drawing/2014/main" xmlns="" val="3326182114"/>
                    </a:ext>
                  </a:extLst>
                </a:gridCol>
              </a:tblGrid>
              <a:tr h="5449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週次</a:t>
                      </a:r>
                      <a:endParaRPr lang="zh-TW" sz="24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單元</a:t>
                      </a:r>
                      <a:r>
                        <a:rPr lang="en-US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主題</a:t>
                      </a:r>
                      <a:endParaRPr lang="zh-TW" sz="2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內容綱要</a:t>
                      </a:r>
                      <a:endParaRPr lang="zh-TW" sz="24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161569497"/>
                  </a:ext>
                </a:extLst>
              </a:tr>
              <a:tr h="5449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第一週</a:t>
                      </a:r>
                      <a:endParaRPr lang="zh-TW" sz="24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料理安全介紹</a:t>
                      </a:r>
                      <a:endParaRPr lang="zh-TW" sz="2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課程簡介、分組、料理安全須知</a:t>
                      </a:r>
                      <a:endParaRPr lang="zh-TW" sz="2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314048442"/>
                  </a:ext>
                </a:extLst>
              </a:tr>
              <a:tr h="5449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第二週</a:t>
                      </a:r>
                      <a:endParaRPr lang="zh-TW" sz="24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煎料理資料蒐集</a:t>
                      </a:r>
                      <a:endParaRPr lang="zh-TW" sz="2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資料蒐集，食譜安排</a:t>
                      </a:r>
                      <a:endParaRPr lang="zh-TW" sz="2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323872226"/>
                  </a:ext>
                </a:extLst>
              </a:tr>
              <a:tr h="5449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第三週</a:t>
                      </a:r>
                      <a:endParaRPr lang="zh-TW" sz="24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煎料理資料蒐集</a:t>
                      </a:r>
                      <a:endParaRPr lang="zh-TW" sz="24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資料蒐集，食譜安排</a:t>
                      </a:r>
                      <a:endParaRPr lang="zh-TW" sz="2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384486461"/>
                  </a:ext>
                </a:extLst>
              </a:tr>
              <a:tr h="5449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第四週</a:t>
                      </a:r>
                      <a:endParaRPr lang="zh-TW" sz="24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煎料理實作</a:t>
                      </a:r>
                      <a:endParaRPr lang="zh-TW" sz="24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實際操作食譜，檢討與修正</a:t>
                      </a:r>
                      <a:endParaRPr lang="zh-TW" sz="2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790901394"/>
                  </a:ext>
                </a:extLst>
              </a:tr>
              <a:tr h="5449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第五週</a:t>
                      </a:r>
                      <a:endParaRPr lang="zh-TW" sz="24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煎料理成果報告</a:t>
                      </a:r>
                      <a:endParaRPr lang="zh-TW" sz="24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報告呈現</a:t>
                      </a:r>
                      <a:endParaRPr lang="zh-TW" sz="2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914076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861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教學大綱</a:t>
            </a:r>
            <a:r>
              <a:rPr lang="en-US" altLang="zh-TW" dirty="0" smtClean="0"/>
              <a:t>(7~12</a:t>
            </a:r>
            <a:r>
              <a:rPr lang="zh-TW" altLang="en-US" dirty="0" smtClean="0"/>
              <a:t>週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455762338"/>
              </p:ext>
            </p:extLst>
          </p:nvPr>
        </p:nvGraphicFramePr>
        <p:xfrm>
          <a:off x="913775" y="2122098"/>
          <a:ext cx="10363200" cy="2724510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xmlns="" val="2467486734"/>
                    </a:ext>
                  </a:extLst>
                </a:gridCol>
                <a:gridCol w="3291840">
                  <a:extLst>
                    <a:ext uri="{9D8B030D-6E8A-4147-A177-3AD203B41FA5}">
                      <a16:colId xmlns:a16="http://schemas.microsoft.com/office/drawing/2014/main" xmlns="" val="4217611216"/>
                    </a:ext>
                  </a:extLst>
                </a:gridCol>
                <a:gridCol w="5242560">
                  <a:extLst>
                    <a:ext uri="{9D8B030D-6E8A-4147-A177-3AD203B41FA5}">
                      <a16:colId xmlns:a16="http://schemas.microsoft.com/office/drawing/2014/main" xmlns="" val="3326182114"/>
                    </a:ext>
                  </a:extLst>
                </a:gridCol>
              </a:tblGrid>
              <a:tr h="5449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週次</a:t>
                      </a:r>
                      <a:endParaRPr lang="zh-TW" sz="2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單元</a:t>
                      </a:r>
                      <a:r>
                        <a:rPr lang="en-US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主題</a:t>
                      </a:r>
                      <a:endParaRPr lang="zh-TW" sz="2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內容綱要</a:t>
                      </a:r>
                      <a:endParaRPr lang="zh-TW" sz="24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161569497"/>
                  </a:ext>
                </a:extLst>
              </a:tr>
              <a:tr h="5449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第七週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炸料理資料蒐集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資料蒐集，食譜安排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314048442"/>
                  </a:ext>
                </a:extLst>
              </a:tr>
              <a:tr h="5449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第八週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炸料理資料蒐集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資料蒐集，食譜安排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323872226"/>
                  </a:ext>
                </a:extLst>
              </a:tr>
              <a:tr h="5449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第九週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炸料理實作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實際操作食譜，檢討與修正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384486461"/>
                  </a:ext>
                </a:extLst>
              </a:tr>
              <a:tr h="5449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第十一週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炸料理成果報告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報告呈現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7909013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05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教學大綱</a:t>
            </a:r>
            <a:r>
              <a:rPr lang="en-US" altLang="zh-TW" dirty="0" smtClean="0"/>
              <a:t>(13~18</a:t>
            </a:r>
            <a:r>
              <a:rPr lang="zh-TW" altLang="en-US" dirty="0" smtClean="0"/>
              <a:t>週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97613462"/>
              </p:ext>
            </p:extLst>
          </p:nvPr>
        </p:nvGraphicFramePr>
        <p:xfrm>
          <a:off x="913775" y="2122098"/>
          <a:ext cx="10363200" cy="3269412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xmlns="" val="2467486734"/>
                    </a:ext>
                  </a:extLst>
                </a:gridCol>
                <a:gridCol w="3291840">
                  <a:extLst>
                    <a:ext uri="{9D8B030D-6E8A-4147-A177-3AD203B41FA5}">
                      <a16:colId xmlns:a16="http://schemas.microsoft.com/office/drawing/2014/main" xmlns="" val="4217611216"/>
                    </a:ext>
                  </a:extLst>
                </a:gridCol>
                <a:gridCol w="5242560">
                  <a:extLst>
                    <a:ext uri="{9D8B030D-6E8A-4147-A177-3AD203B41FA5}">
                      <a16:colId xmlns:a16="http://schemas.microsoft.com/office/drawing/2014/main" xmlns="" val="3326182114"/>
                    </a:ext>
                  </a:extLst>
                </a:gridCol>
              </a:tblGrid>
              <a:tr h="5449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週次</a:t>
                      </a:r>
                      <a:endParaRPr lang="zh-TW" sz="2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單元</a:t>
                      </a:r>
                      <a:r>
                        <a:rPr lang="en-US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主題</a:t>
                      </a:r>
                      <a:endParaRPr lang="zh-TW" sz="2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內容綱要</a:t>
                      </a:r>
                      <a:endParaRPr lang="zh-TW" sz="24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161569497"/>
                  </a:ext>
                </a:extLst>
              </a:tr>
              <a:tr h="5449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第十三週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烤料理資料蒐集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資料蒐集，食譜安排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314048442"/>
                  </a:ext>
                </a:extLst>
              </a:tr>
              <a:tr h="5449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第十四週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烤料理資料蒐集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資料蒐集，食譜安排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323872226"/>
                  </a:ext>
                </a:extLst>
              </a:tr>
              <a:tr h="5449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第十五週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烤料理實作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實際操作食譜，檢討與修正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384486461"/>
                  </a:ext>
                </a:extLst>
              </a:tr>
              <a:tr h="5449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第十六週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烤料理實作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實際操作食譜，檢討與修正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790901394"/>
                  </a:ext>
                </a:extLst>
              </a:tr>
              <a:tr h="5449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第十七週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烤料理成果報告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panose="02020500000000000000" pitchFamily="18" charset="-120"/>
                        </a:rPr>
                        <a:t>報告呈現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914076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7649588"/>
      </p:ext>
    </p:extLst>
  </p:cSld>
  <p:clrMapOvr>
    <a:masterClrMapping/>
  </p:clrMapOvr>
</p:sld>
</file>

<file path=ppt/theme/theme1.xml><?xml version="1.0" encoding="utf-8"?>
<a:theme xmlns:a="http://schemas.openxmlformats.org/drawingml/2006/main" name="小水滴">
  <a:themeElements>
    <a:clrScheme name="小水滴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小水滴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小水滴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小水滴</Template>
  <TotalTime>6</TotalTime>
  <Words>212</Words>
  <Application>Microsoft Office PowerPoint</Application>
  <PresentationFormat>寬螢幕</PresentationFormat>
  <Paragraphs>57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0" baseType="lpstr">
      <vt:lpstr>微軟正黑體</vt:lpstr>
      <vt:lpstr>新細明體</vt:lpstr>
      <vt:lpstr>Arial</vt:lpstr>
      <vt:lpstr>Tw Cen MT</vt:lpstr>
      <vt:lpstr>小水滴</vt:lpstr>
      <vt:lpstr>生活科學之探究與實作</vt:lpstr>
      <vt:lpstr>學習目標</vt:lpstr>
      <vt:lpstr>教學大綱(1~6週)</vt:lpstr>
      <vt:lpstr>教學大綱(7~12週)</vt:lpstr>
      <vt:lpstr>教學大綱(13~18週)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110-1生活科學之探究與實作</dc:title>
  <dc:creator>可愛妃胖胖沅</dc:creator>
  <cp:lastModifiedBy>Microsoft 帳戶</cp:lastModifiedBy>
  <cp:revision>2</cp:revision>
  <dcterms:created xsi:type="dcterms:W3CDTF">2021-08-11T06:48:51Z</dcterms:created>
  <dcterms:modified xsi:type="dcterms:W3CDTF">2024-12-26T15:00:43Z</dcterms:modified>
</cp:coreProperties>
</file>