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sldIdLst>
    <p:sldId id="287" r:id="rId2"/>
    <p:sldId id="272" r:id="rId3"/>
    <p:sldId id="261" r:id="rId4"/>
    <p:sldId id="267" r:id="rId5"/>
    <p:sldId id="271" r:id="rId6"/>
    <p:sldId id="269" r:id="rId7"/>
    <p:sldId id="284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AB6BF-48CC-48DC-907A-6B21B3D96765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D605C-728A-41E0-94A4-1C689E9FC6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49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87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00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5361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5268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2541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893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499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052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78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68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94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0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31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005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396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24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99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9C56C-97CB-49E4-8203-AE6D7E495122}" type="datetimeFigureOut">
              <a:rPr lang="zh-TW" altLang="en-US" smtClean="0"/>
              <a:t>2024/8/12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84E93-F166-48EE-B7F6-49646FE935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535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s.edu.tw/doc_download/%e7%b6%b2%e7%ab%99%e5%85%ac%e5%91%8a%e9%99%84%e4%bb%b65%e9%96%b1%e8%ae%80%e5%bf%83%e5%be%97%e5%af%ab%e4%bd%9c%e6%a0%bc%e5%bc%8f%e5%8f%83%e8%80%83-1081220%e8%bc%94%e5%b0%8e%e5%9c%98%e4%bf%ae%e8%a8%8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s.edu.tw/doc_download/%e7%b6%b2%e7%ab%99%e5%85%ac%e5%91%8a%e9%99%84%e4%bb%b65%e9%96%b1%e8%ae%80%e5%bf%83%e5%be%97%e5%af%ab%e4%bd%9c%e6%a0%bc%e5%bc%8f%e5%8f%83%e8%80%83-1081220%e8%bc%94%e5%b0%8e%e5%9c%98%e4%bf%ae%e8%a8%8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95269" y="350838"/>
            <a:ext cx="9001462" cy="2387600"/>
          </a:xfrm>
        </p:spPr>
        <p:txBody>
          <a:bodyPr/>
          <a:lstStyle/>
          <a:p>
            <a:r>
              <a:rPr lang="en-US" altLang="zh-TW" dirty="0" smtClean="0"/>
              <a:t>113-1</a:t>
            </a:r>
            <a:r>
              <a:rPr lang="zh-TW" altLang="en-US" dirty="0" smtClean="0"/>
              <a:t>多元</a:t>
            </a:r>
            <a:r>
              <a:rPr lang="zh-TW" altLang="en-US" dirty="0" smtClean="0"/>
              <a:t>選修課程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2312988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當代</a:t>
            </a:r>
            <a:r>
              <a:rPr lang="zh-TW" altLang="en-US" sz="4800" dirty="0" smtClean="0"/>
              <a:t>藝術館</a:t>
            </a:r>
            <a:endParaRPr lang="en-US" altLang="zh-TW" sz="4800" dirty="0" smtClean="0"/>
          </a:p>
          <a:p>
            <a:r>
              <a:rPr lang="zh-TW" altLang="en-US" sz="4800" dirty="0" smtClean="0"/>
              <a:t>期</a:t>
            </a:r>
            <a:r>
              <a:rPr lang="zh-TW" altLang="en-US" sz="4800" dirty="0"/>
              <a:t>初課程規劃提要</a:t>
            </a:r>
          </a:p>
        </p:txBody>
      </p:sp>
    </p:spTree>
    <p:extLst>
      <p:ext uri="{BB962C8B-B14F-4D97-AF65-F5344CB8AC3E}">
        <p14:creationId xmlns:p14="http://schemas.microsoft.com/office/powerpoint/2010/main" val="22808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教學內容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7680" y="2096064"/>
            <a:ext cx="10779877" cy="4353504"/>
          </a:xfrm>
        </p:spPr>
        <p:txBody>
          <a:bodyPr/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藝術</a:t>
            </a:r>
            <a:r>
              <a:rPr lang="zh-TW" altLang="en-US" sz="2800" b="1" dirty="0">
                <a:solidFill>
                  <a:srgbClr val="FF0000"/>
                </a:solidFill>
              </a:rPr>
              <a:t>史概論 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戲</a:t>
            </a:r>
            <a:r>
              <a:rPr lang="zh-TW" altLang="en-US" sz="2800" b="1" dirty="0">
                <a:solidFill>
                  <a:srgbClr val="FF0000"/>
                </a:solidFill>
              </a:rPr>
              <a:t>如人生 人生如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戲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(111-2)   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 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鬼斧神工 看世界建築之美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(110-2)</a:t>
            </a:r>
          </a:p>
          <a:p>
            <a:r>
              <a:rPr lang="zh-TW" altLang="en-US" sz="2800" dirty="0" smtClean="0"/>
              <a:t>分組</a:t>
            </a:r>
            <a:r>
              <a:rPr lang="zh-TW" altLang="en-US" sz="2800" dirty="0" smtClean="0"/>
              <a:t>報告二次</a:t>
            </a:r>
            <a:endParaRPr lang="en-US" altLang="zh-TW" sz="2800" dirty="0" smtClean="0"/>
          </a:p>
          <a:p>
            <a:r>
              <a:rPr lang="zh-TW" altLang="en-US" sz="2800" dirty="0" smtClean="0"/>
              <a:t>期中讀書</a:t>
            </a:r>
            <a:r>
              <a:rPr lang="zh-TW" altLang="en-US" sz="2800" dirty="0"/>
              <a:t>心得</a:t>
            </a:r>
            <a:r>
              <a:rPr lang="zh-TW" altLang="en-US" sz="2800" dirty="0" smtClean="0"/>
              <a:t>報告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每人</a:t>
            </a:r>
            <a:r>
              <a:rPr lang="en-US" altLang="zh-TW" sz="2800" dirty="0"/>
              <a:t>1</a:t>
            </a:r>
            <a:r>
              <a:rPr lang="zh-TW" altLang="en-US" sz="2800" dirty="0" smtClean="0"/>
              <a:t>篇 </a:t>
            </a:r>
            <a:r>
              <a:rPr lang="zh-TW" altLang="en-US" sz="2800" dirty="0"/>
              <a:t>以</a:t>
            </a:r>
            <a:r>
              <a:rPr lang="zh-TW" altLang="en-US" sz="2800" dirty="0">
                <a:hlinkClick r:id="rId2"/>
              </a:rPr>
              <a:t>中學生閱讀心得格式</a:t>
            </a:r>
            <a:r>
              <a:rPr lang="zh-TW" altLang="en-US" sz="2800" dirty="0"/>
              <a:t>為準</a:t>
            </a:r>
            <a:r>
              <a:rPr lang="en-US" altLang="zh-TW" sz="2800" dirty="0"/>
              <a:t>)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60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795" y="158496"/>
            <a:ext cx="10353761" cy="1326321"/>
          </a:xfrm>
        </p:spPr>
        <p:txBody>
          <a:bodyPr/>
          <a:lstStyle/>
          <a:p>
            <a:r>
              <a:rPr lang="zh-TW" altLang="en-US" dirty="0" smtClean="0"/>
              <a:t>課</a:t>
            </a:r>
            <a:r>
              <a:rPr lang="zh-TW" altLang="en-US" dirty="0"/>
              <a:t>前</a:t>
            </a:r>
            <a:r>
              <a:rPr lang="zh-TW" altLang="en-US" dirty="0" smtClean="0"/>
              <a:t>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77952" y="1484817"/>
            <a:ext cx="10889604" cy="4865568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課前說明</a:t>
            </a:r>
            <a:endParaRPr lang="en-US" altLang="zh-TW" sz="2400" dirty="0" smtClean="0"/>
          </a:p>
          <a:p>
            <a:r>
              <a:rPr lang="zh-TW" altLang="en-US" sz="2400" dirty="0" smtClean="0"/>
              <a:t>選小老師協助  各班負責人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人 </a:t>
            </a:r>
            <a:endParaRPr lang="en-US" altLang="zh-TW" sz="2400" dirty="0" smtClean="0"/>
          </a:p>
          <a:p>
            <a:r>
              <a:rPr lang="zh-TW" altLang="en-US" sz="2400" dirty="0" smtClean="0"/>
              <a:t>點名板 平板 </a:t>
            </a:r>
            <a:r>
              <a:rPr lang="zh-TW" altLang="en-US" sz="2400" dirty="0"/>
              <a:t>文具組 登記</a:t>
            </a:r>
            <a:r>
              <a:rPr lang="zh-TW" altLang="en-US" sz="2400" dirty="0" smtClean="0"/>
              <a:t>電腦教室 相關清消作業 </a:t>
            </a:r>
            <a:endParaRPr lang="en-US" altLang="zh-TW" sz="2400" dirty="0" smtClean="0"/>
          </a:p>
          <a:p>
            <a:r>
              <a:rPr lang="zh-TW" altLang="en-US" sz="2400" dirty="0" smtClean="0"/>
              <a:t>作業指派 </a:t>
            </a:r>
            <a:r>
              <a:rPr lang="en-US" altLang="zh-TW" sz="2400" dirty="0" smtClean="0"/>
              <a:t>GOOGLE CIASS </a:t>
            </a:r>
            <a:r>
              <a:rPr lang="en-US" altLang="zh-TW" sz="2400" dirty="0" smtClean="0"/>
              <a:t>ROOM</a:t>
            </a:r>
            <a:r>
              <a:rPr lang="zh-TW" altLang="en-US" sz="2400" dirty="0" smtClean="0"/>
              <a:t>登入  </a:t>
            </a:r>
            <a:r>
              <a:rPr lang="zh-TW" altLang="en-US" sz="2400" dirty="0" smtClean="0"/>
              <a:t>隨時</a:t>
            </a:r>
            <a:r>
              <a:rPr lang="zh-TW" altLang="en-US" sz="2400" dirty="0" smtClean="0"/>
              <a:t>注意</a:t>
            </a:r>
            <a:r>
              <a:rPr lang="zh-TW" altLang="en-US" sz="2400" dirty="0"/>
              <a:t>老師指派任務</a:t>
            </a:r>
            <a:endParaRPr lang="en-US" altLang="zh-TW" sz="2400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802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3796" y="176981"/>
            <a:ext cx="10353761" cy="1326321"/>
          </a:xfrm>
        </p:spPr>
        <p:txBody>
          <a:bodyPr/>
          <a:lstStyle/>
          <a:p>
            <a:r>
              <a:rPr lang="zh-TW" altLang="en-US" dirty="0" smtClean="0"/>
              <a:t>作業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3960" y="1503303"/>
            <a:ext cx="11375923" cy="47546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TW" sz="2400" dirty="0" smtClean="0"/>
              <a:t>2</a:t>
            </a:r>
            <a:r>
              <a:rPr lang="zh-TW" altLang="en-US" sz="2400" dirty="0" smtClean="0"/>
              <a:t>次分組專題報告 每次</a:t>
            </a:r>
            <a:r>
              <a:rPr lang="en-US" altLang="zh-TW" sz="2400" dirty="0" smtClean="0"/>
              <a:t>15</a:t>
            </a:r>
            <a:r>
              <a:rPr lang="zh-TW" altLang="en-US" sz="2400" dirty="0" smtClean="0"/>
              <a:t>分鐘    原則上 </a:t>
            </a:r>
            <a:r>
              <a:rPr lang="en-US" altLang="zh-TW" sz="2400" dirty="0"/>
              <a:t>3</a:t>
            </a:r>
            <a:r>
              <a:rPr lang="zh-TW" altLang="en-US" sz="2400" dirty="0"/>
              <a:t>人分組  共</a:t>
            </a:r>
            <a:r>
              <a:rPr lang="zh-TW" altLang="en-US" sz="2400" dirty="0" smtClean="0"/>
              <a:t>分</a:t>
            </a:r>
            <a:r>
              <a:rPr lang="en-US" altLang="zh-TW" sz="2400" dirty="0" smtClean="0"/>
              <a:t>10</a:t>
            </a:r>
            <a:r>
              <a:rPr lang="zh-TW" altLang="en-US" sz="2400" dirty="0" smtClean="0"/>
              <a:t>組  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zh-TW" altLang="en-US" sz="2400" dirty="0" smtClean="0"/>
              <a:t>期初選定書本 期中</a:t>
            </a:r>
            <a:r>
              <a:rPr lang="en-US" altLang="zh-TW" sz="2400" dirty="0"/>
              <a:t>(</a:t>
            </a:r>
            <a:r>
              <a:rPr lang="zh-TW" altLang="en-US" sz="2400" dirty="0"/>
              <a:t>第</a:t>
            </a:r>
            <a:r>
              <a:rPr lang="en-US" altLang="zh-TW" sz="2400" dirty="0" smtClean="0"/>
              <a:t>10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15</a:t>
            </a:r>
            <a:r>
              <a:rPr lang="zh-TW" altLang="en-US" sz="2400" dirty="0" smtClean="0"/>
              <a:t>次</a:t>
            </a:r>
            <a:r>
              <a:rPr lang="en-US" altLang="zh-TW" sz="2400" dirty="0" smtClean="0"/>
              <a:t>)</a:t>
            </a:r>
            <a:r>
              <a:rPr lang="zh-TW" altLang="en-US" sz="2400" dirty="0"/>
              <a:t>讀書心得報告</a:t>
            </a:r>
            <a:r>
              <a:rPr lang="en-US" altLang="zh-TW" sz="2400" dirty="0"/>
              <a:t>(</a:t>
            </a:r>
            <a:r>
              <a:rPr lang="zh-TW" altLang="en-US" sz="2400" dirty="0" smtClean="0"/>
              <a:t>每人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篇 </a:t>
            </a:r>
            <a:r>
              <a:rPr lang="zh-TW" altLang="en-US" sz="2400" dirty="0"/>
              <a:t>以</a:t>
            </a:r>
            <a:r>
              <a:rPr lang="zh-TW" altLang="en-US" sz="2400" dirty="0">
                <a:hlinkClick r:id="rId2"/>
              </a:rPr>
              <a:t>中學生閱讀心得格式</a:t>
            </a:r>
            <a:r>
              <a:rPr lang="zh-TW" altLang="en-US" sz="2400" dirty="0"/>
              <a:t>為準</a:t>
            </a:r>
            <a:r>
              <a:rPr lang="en-US" altLang="zh-TW" sz="2400" dirty="0" smtClean="0"/>
              <a:t>)</a:t>
            </a:r>
            <a:endParaRPr lang="en-US" altLang="zh-TW" sz="2400" dirty="0" smtClean="0"/>
          </a:p>
          <a:p>
            <a:r>
              <a:rPr lang="zh-TW" altLang="en-US" sz="2400" dirty="0">
                <a:effectLst/>
              </a:rPr>
              <a:t>課堂學習表現  </a:t>
            </a:r>
            <a:r>
              <a:rPr lang="zh-TW" altLang="en-US" sz="2400" dirty="0" smtClean="0">
                <a:effectLst/>
              </a:rPr>
              <a:t>    </a:t>
            </a:r>
            <a:r>
              <a:rPr lang="en-US" altLang="zh-TW" sz="2400" dirty="0" smtClean="0">
                <a:effectLst/>
              </a:rPr>
              <a:t>30</a:t>
            </a:r>
            <a:r>
              <a:rPr lang="en-US" altLang="zh-TW" sz="2400" dirty="0">
                <a:effectLst/>
              </a:rPr>
              <a:t>%(</a:t>
            </a:r>
            <a:r>
              <a:rPr lang="zh-TW" altLang="en-US" sz="2400" dirty="0">
                <a:effectLst/>
              </a:rPr>
              <a:t>學習單、筆記</a:t>
            </a:r>
            <a:r>
              <a:rPr lang="zh-TW" altLang="en-US" sz="2400" dirty="0" smtClean="0">
                <a:effectLst/>
              </a:rPr>
              <a:t>、上課團隊</a:t>
            </a:r>
            <a:r>
              <a:rPr lang="zh-TW" altLang="en-US" sz="2400" dirty="0">
                <a:effectLst/>
              </a:rPr>
              <a:t>秩序、提問討論</a:t>
            </a:r>
            <a:r>
              <a:rPr lang="en-US" altLang="zh-TW" sz="2400" dirty="0" smtClean="0">
                <a:effectLst/>
              </a:rPr>
              <a:t>)</a:t>
            </a:r>
          </a:p>
          <a:p>
            <a:r>
              <a:rPr lang="zh-TW" altLang="en-US" sz="2400" dirty="0">
                <a:effectLst/>
              </a:rPr>
              <a:t>學習</a:t>
            </a:r>
            <a:r>
              <a:rPr lang="zh-TW" altLang="en-US" sz="2400" dirty="0" smtClean="0">
                <a:effectLst/>
              </a:rPr>
              <a:t>單筆記以</a:t>
            </a:r>
            <a:r>
              <a:rPr lang="en-US" altLang="zh-TW" sz="2400" dirty="0" smtClean="0">
                <a:effectLst/>
              </a:rPr>
              <a:t>A+ </a:t>
            </a:r>
            <a:r>
              <a:rPr lang="zh-TW" altLang="en-US" sz="2400" dirty="0" smtClean="0">
                <a:effectLst/>
              </a:rPr>
              <a:t>、</a:t>
            </a:r>
            <a:r>
              <a:rPr lang="en-US" altLang="zh-TW" sz="2400" dirty="0" smtClean="0">
                <a:effectLst/>
              </a:rPr>
              <a:t>A</a:t>
            </a:r>
            <a:r>
              <a:rPr lang="zh-TW" altLang="en-US" sz="2400" dirty="0" smtClean="0">
                <a:effectLst/>
              </a:rPr>
              <a:t>、</a:t>
            </a:r>
            <a:r>
              <a:rPr lang="en-US" altLang="zh-TW" sz="2400" dirty="0" smtClean="0">
                <a:effectLst/>
              </a:rPr>
              <a:t> B+</a:t>
            </a:r>
            <a:r>
              <a:rPr lang="zh-TW" altLang="en-US" sz="2400" dirty="0" smtClean="0">
                <a:effectLst/>
              </a:rPr>
              <a:t>、</a:t>
            </a:r>
            <a:r>
              <a:rPr lang="en-US" altLang="zh-TW" sz="2400" dirty="0" smtClean="0">
                <a:effectLst/>
              </a:rPr>
              <a:t>B</a:t>
            </a:r>
            <a:r>
              <a:rPr lang="zh-TW" altLang="en-US" sz="2400" dirty="0" smtClean="0">
                <a:effectLst/>
              </a:rPr>
              <a:t>、</a:t>
            </a:r>
            <a:r>
              <a:rPr lang="en-US" altLang="zh-TW" sz="2400" dirty="0" smtClean="0">
                <a:effectLst/>
              </a:rPr>
              <a:t>C</a:t>
            </a:r>
            <a:r>
              <a:rPr lang="zh-TW" altLang="en-US" sz="2400" dirty="0" smtClean="0">
                <a:effectLst/>
              </a:rPr>
              <a:t>  </a:t>
            </a:r>
            <a:r>
              <a:rPr lang="en-US" altLang="zh-TW" sz="2400" dirty="0" smtClean="0">
                <a:effectLst/>
              </a:rPr>
              <a:t>5</a:t>
            </a:r>
            <a:r>
              <a:rPr lang="zh-TW" altLang="en-US" sz="2400" dirty="0" smtClean="0">
                <a:effectLst/>
              </a:rPr>
              <a:t> </a:t>
            </a:r>
            <a:r>
              <a:rPr lang="en-US" altLang="zh-TW" sz="2400" dirty="0" smtClean="0">
                <a:effectLst/>
              </a:rPr>
              <a:t>4</a:t>
            </a:r>
            <a:r>
              <a:rPr lang="zh-TW" altLang="en-US" sz="2400" dirty="0" smtClean="0">
                <a:effectLst/>
              </a:rPr>
              <a:t> </a:t>
            </a:r>
            <a:r>
              <a:rPr lang="en-US" altLang="zh-TW" sz="2400" dirty="0" smtClean="0">
                <a:effectLst/>
              </a:rPr>
              <a:t>3</a:t>
            </a:r>
            <a:r>
              <a:rPr lang="zh-TW" altLang="en-US" sz="2400" dirty="0" smtClean="0">
                <a:effectLst/>
              </a:rPr>
              <a:t> </a:t>
            </a:r>
            <a:r>
              <a:rPr lang="en-US" altLang="zh-TW" sz="2400" dirty="0" smtClean="0">
                <a:effectLst/>
              </a:rPr>
              <a:t>2</a:t>
            </a:r>
            <a:r>
              <a:rPr lang="zh-TW" altLang="en-US" sz="2400" dirty="0" smtClean="0">
                <a:effectLst/>
              </a:rPr>
              <a:t> </a:t>
            </a:r>
            <a:r>
              <a:rPr lang="en-US" altLang="zh-TW" sz="2400" dirty="0" smtClean="0">
                <a:effectLst/>
              </a:rPr>
              <a:t>1</a:t>
            </a:r>
            <a:r>
              <a:rPr lang="zh-TW" altLang="en-US" sz="2400" dirty="0" smtClean="0">
                <a:effectLst/>
              </a:rPr>
              <a:t>分數評比</a:t>
            </a:r>
            <a:endParaRPr lang="en-US" altLang="zh-TW" sz="2400" dirty="0" smtClean="0">
              <a:effectLst/>
            </a:endParaRPr>
          </a:p>
          <a:p>
            <a:r>
              <a:rPr lang="zh-TW" altLang="en-US" sz="2400" dirty="0" smtClean="0">
                <a:effectLst/>
              </a:rPr>
              <a:t>分組</a:t>
            </a:r>
            <a:r>
              <a:rPr lang="zh-TW" altLang="en-US" sz="2400" dirty="0">
                <a:effectLst/>
              </a:rPr>
              <a:t>報告       </a:t>
            </a:r>
            <a:r>
              <a:rPr lang="zh-TW" altLang="en-US" sz="2400" dirty="0" smtClean="0">
                <a:effectLst/>
              </a:rPr>
              <a:t>       </a:t>
            </a:r>
            <a:r>
              <a:rPr lang="en-US" altLang="zh-TW" sz="2400" dirty="0">
                <a:effectLst/>
              </a:rPr>
              <a:t>4</a:t>
            </a:r>
            <a:r>
              <a:rPr lang="en-US" altLang="zh-TW" sz="2400" dirty="0" smtClean="0">
                <a:effectLst/>
              </a:rPr>
              <a:t>0</a:t>
            </a:r>
            <a:r>
              <a:rPr lang="en-US" altLang="zh-TW" sz="2400" dirty="0">
                <a:effectLst/>
              </a:rPr>
              <a:t>%(</a:t>
            </a:r>
            <a:r>
              <a:rPr lang="en-US" altLang="zh-TW" sz="2400" dirty="0" err="1">
                <a:effectLst/>
              </a:rPr>
              <a:t>PPT</a:t>
            </a:r>
            <a:r>
              <a:rPr lang="zh-TW" altLang="en-US" sz="2400" dirty="0">
                <a:effectLst/>
              </a:rPr>
              <a:t>簡報</a:t>
            </a:r>
            <a:r>
              <a:rPr lang="zh-TW" altLang="en-US" sz="2400" dirty="0" smtClean="0">
                <a:effectLst/>
              </a:rPr>
              <a:t>成果</a:t>
            </a:r>
            <a:r>
              <a:rPr lang="en-US" altLang="zh-TW" sz="2400" dirty="0" smtClean="0">
                <a:effectLst/>
              </a:rPr>
              <a:t>20</a:t>
            </a:r>
            <a:r>
              <a:rPr lang="en-US" altLang="zh-TW" sz="2400" dirty="0">
                <a:effectLst/>
              </a:rPr>
              <a:t>% </a:t>
            </a:r>
            <a:r>
              <a:rPr lang="zh-TW" altLang="en-US" sz="2400" dirty="0">
                <a:effectLst/>
              </a:rPr>
              <a:t>口語表達</a:t>
            </a:r>
            <a:r>
              <a:rPr lang="en-US" altLang="zh-TW" sz="2400" dirty="0">
                <a:effectLst/>
              </a:rPr>
              <a:t>10% </a:t>
            </a:r>
            <a:r>
              <a:rPr lang="zh-TW" altLang="en-US" sz="2400" dirty="0">
                <a:effectLst/>
              </a:rPr>
              <a:t>各組報告評分表</a:t>
            </a:r>
            <a:r>
              <a:rPr lang="en-US" altLang="zh-TW" sz="2400" dirty="0">
                <a:effectLst/>
              </a:rPr>
              <a:t>10%)</a:t>
            </a:r>
          </a:p>
          <a:p>
            <a:r>
              <a:rPr lang="zh-TW" altLang="en-US" sz="2400" dirty="0">
                <a:effectLst/>
              </a:rPr>
              <a:t>閱讀心得寫作   </a:t>
            </a:r>
            <a:r>
              <a:rPr lang="zh-TW" altLang="en-US" sz="2400" dirty="0" smtClean="0">
                <a:effectLst/>
              </a:rPr>
              <a:t>   </a:t>
            </a:r>
            <a:r>
              <a:rPr lang="en-US" altLang="zh-TW" sz="2400" dirty="0" smtClean="0">
                <a:effectLst/>
              </a:rPr>
              <a:t>30</a:t>
            </a:r>
            <a:r>
              <a:rPr lang="en-US" altLang="zh-TW" sz="2400" dirty="0">
                <a:effectLst/>
              </a:rPr>
              <a:t>%</a:t>
            </a:r>
          </a:p>
          <a:p>
            <a:pPr marL="0" indent="0">
              <a:buNone/>
            </a:pPr>
            <a:endParaRPr lang="en-US" altLang="zh-TW" dirty="0">
              <a:effectLst/>
            </a:endParaRPr>
          </a:p>
          <a:p>
            <a:pPr marL="0" indent="0">
              <a:buNone/>
            </a:pPr>
            <a:endParaRPr lang="en-US" altLang="zh-TW" dirty="0" smtClean="0">
              <a:effectLst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868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教學</a:t>
            </a:r>
            <a:r>
              <a:rPr lang="zh-TW" altLang="en-US" dirty="0" smtClean="0"/>
              <a:t>進度表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8075342"/>
              </p:ext>
            </p:extLst>
          </p:nvPr>
        </p:nvGraphicFramePr>
        <p:xfrm>
          <a:off x="614362" y="1865766"/>
          <a:ext cx="5286376" cy="4432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542">
                  <a:extLst>
                    <a:ext uri="{9D8B030D-6E8A-4147-A177-3AD203B41FA5}">
                      <a16:colId xmlns:a16="http://schemas.microsoft.com/office/drawing/2014/main" val="3612700771"/>
                    </a:ext>
                  </a:extLst>
                </a:gridCol>
                <a:gridCol w="738134">
                  <a:extLst>
                    <a:ext uri="{9D8B030D-6E8A-4147-A177-3AD203B41FA5}">
                      <a16:colId xmlns:a16="http://schemas.microsoft.com/office/drawing/2014/main" val="3195934170"/>
                    </a:ext>
                  </a:extLst>
                </a:gridCol>
                <a:gridCol w="3494700">
                  <a:extLst>
                    <a:ext uri="{9D8B030D-6E8A-4147-A177-3AD203B41FA5}">
                      <a16:colId xmlns:a16="http://schemas.microsoft.com/office/drawing/2014/main" val="3019350439"/>
                    </a:ext>
                  </a:extLst>
                </a:gridCol>
              </a:tblGrid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週</a:t>
                      </a:r>
                      <a:r>
                        <a:rPr lang="en-US" sz="1800" kern="100" dirty="0">
                          <a:effectLst/>
                        </a:rPr>
                        <a:t>/</a:t>
                      </a:r>
                      <a:r>
                        <a:rPr lang="zh-TW" sz="1800" kern="100" dirty="0">
                          <a:effectLst/>
                        </a:rPr>
                        <a:t>次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日期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內容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2679412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217825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課程概述、簡報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閱讀心得寫作、圖館資源指導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7953269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藝術概論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1606491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中西戲劇史概說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0095201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戲如人生 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人生如戲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186508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戲如人生 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人生如戲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2051415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第一次段考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9828250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中西音樂舞台劇</a:t>
                      </a:r>
                      <a:r>
                        <a:rPr lang="en-US" altLang="zh-TW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分組報告檢查</a:t>
                      </a:r>
                      <a:r>
                        <a:rPr lang="en-US" altLang="zh-TW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7513717"/>
                  </a:ext>
                </a:extLst>
              </a:tr>
              <a:tr h="3865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中西音樂舞台劇分組報告</a:t>
                      </a:r>
                      <a:r>
                        <a:rPr lang="en-US" altLang="zh-TW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(1)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5758843"/>
                  </a:ext>
                </a:extLst>
              </a:tr>
              <a:tr h="404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中西音樂舞台劇分組報告</a:t>
                      </a:r>
                      <a:r>
                        <a:rPr lang="en-US" altLang="zh-TW" sz="180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(2)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2354764"/>
                  </a:ext>
                </a:extLst>
              </a:tr>
            </a:tbl>
          </a:graphicData>
        </a:graphic>
      </p:graphicFrame>
      <p:graphicFrame>
        <p:nvGraphicFramePr>
          <p:cNvPr id="8" name="內容版面配置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2735998"/>
              </p:ext>
            </p:extLst>
          </p:nvPr>
        </p:nvGraphicFramePr>
        <p:xfrm>
          <a:off x="6200777" y="1865770"/>
          <a:ext cx="5357811" cy="4594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9778">
                  <a:extLst>
                    <a:ext uri="{9D8B030D-6E8A-4147-A177-3AD203B41FA5}">
                      <a16:colId xmlns:a16="http://schemas.microsoft.com/office/drawing/2014/main" val="895008916"/>
                    </a:ext>
                  </a:extLst>
                </a:gridCol>
                <a:gridCol w="707471">
                  <a:extLst>
                    <a:ext uri="{9D8B030D-6E8A-4147-A177-3AD203B41FA5}">
                      <a16:colId xmlns:a16="http://schemas.microsoft.com/office/drawing/2014/main" val="1525386657"/>
                    </a:ext>
                  </a:extLst>
                </a:gridCol>
                <a:gridCol w="3640562">
                  <a:extLst>
                    <a:ext uri="{9D8B030D-6E8A-4147-A177-3AD203B41FA5}">
                      <a16:colId xmlns:a16="http://schemas.microsoft.com/office/drawing/2014/main" val="714186840"/>
                    </a:ext>
                  </a:extLst>
                </a:gridCol>
              </a:tblGrid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04/22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中西音樂舞台劇分組報告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(3)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04842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中西建築史概說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1575217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鬼斧神工 看世界建築之美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189160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14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第二次段考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暫停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952554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15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鬼斧神工 看世界建築之美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6116876"/>
                  </a:ext>
                </a:extLst>
              </a:tr>
              <a:tr h="5007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16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看世界建築之美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分組報告檢查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0439080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17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看世界建築之美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分組報告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5871321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18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端午節放假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暫停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2226672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19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看世界建築之美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分組報告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6314257"/>
                  </a:ext>
                </a:extLst>
              </a:tr>
              <a:tr h="454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看世界建築之美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分組報告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3)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129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99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分組報告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>戲</a:t>
            </a:r>
            <a:r>
              <a:rPr lang="zh-TW" altLang="en-US" dirty="0"/>
              <a:t>如人生 人生如</a:t>
            </a:r>
            <a:r>
              <a:rPr lang="zh-TW" altLang="en-US" dirty="0" smtClean="0"/>
              <a:t>戲 </a:t>
            </a:r>
            <a:r>
              <a:rPr lang="en-US" altLang="zh-TW" dirty="0" smtClean="0"/>
              <a:t>11</a:t>
            </a:r>
            <a:r>
              <a:rPr lang="zh-TW" altLang="en-US" dirty="0" smtClean="0"/>
              <a:t>題 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3795" y="1621536"/>
            <a:ext cx="10353762" cy="482803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貓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鐘樓怪人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悲慘</a:t>
            </a:r>
            <a:r>
              <a:rPr lang="zh-TW" altLang="en-US" dirty="0"/>
              <a:t>世界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歌劇魅影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西貢</a:t>
            </a:r>
            <a:r>
              <a:rPr lang="zh-TW" altLang="en-US" dirty="0"/>
              <a:t>小姐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羅密歐與</a:t>
            </a:r>
            <a:r>
              <a:rPr lang="zh-TW" altLang="en-US" dirty="0"/>
              <a:t>茱麗葉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牡丹亭</a:t>
            </a:r>
            <a:r>
              <a:rPr lang="en-US" altLang="zh-TW" dirty="0" smtClean="0"/>
              <a:t>(</a:t>
            </a:r>
            <a:r>
              <a:rPr lang="zh-TW" altLang="en-US" dirty="0" smtClean="0"/>
              <a:t>崑劇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霸王別姬</a:t>
            </a:r>
            <a:r>
              <a:rPr lang="en-US" altLang="zh-TW" dirty="0" smtClean="0"/>
              <a:t>(</a:t>
            </a:r>
            <a:r>
              <a:rPr lang="zh-TW" altLang="en-US" dirty="0" smtClean="0"/>
              <a:t>京戲</a:t>
            </a:r>
            <a:r>
              <a:rPr lang="en-US" altLang="zh-TW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渭水春風</a:t>
            </a:r>
            <a:r>
              <a:rPr lang="en-US" altLang="zh-TW" dirty="0" smtClean="0"/>
              <a:t>  		                                    </a:t>
            </a:r>
            <a:r>
              <a:rPr lang="zh-TW" altLang="en-US" dirty="0" smtClean="0"/>
              <a:t>                                  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四月望雨 </a:t>
            </a:r>
            <a:r>
              <a:rPr lang="en-US" altLang="zh-TW" dirty="0"/>
              <a:t>https://</a:t>
            </a:r>
            <a:r>
              <a:rPr lang="en-US" altLang="zh-TW" dirty="0" err="1"/>
              <a:t>www.bilibili.com</a:t>
            </a:r>
            <a:r>
              <a:rPr lang="en-US" altLang="zh-TW" dirty="0"/>
              <a:t>/video/</a:t>
            </a:r>
            <a:r>
              <a:rPr lang="en-US" altLang="zh-TW" dirty="0" err="1"/>
              <a:t>BV1ai4y1x7tn</a:t>
            </a:r>
            <a:r>
              <a:rPr lang="en-US" altLang="zh-TW" dirty="0" smtClean="0"/>
              <a:t>/</a:t>
            </a:r>
            <a:endParaRPr lang="en-US" altLang="zh-TW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5766211" y="1547424"/>
            <a:ext cx="4511645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/>
              <a:t>內文重點</a:t>
            </a:r>
            <a:endParaRPr lang="en-US" altLang="zh-TW" sz="2800" dirty="0" smtClean="0"/>
          </a:p>
          <a:p>
            <a:r>
              <a:rPr lang="zh-TW" altLang="en-US" dirty="0"/>
              <a:t>介紹各種不同</a:t>
            </a:r>
            <a:r>
              <a:rPr lang="zh-TW" altLang="en-US" dirty="0" smtClean="0"/>
              <a:t>的呈現方式 如小說 劇本 電影 動畫 舞台劇等等 </a:t>
            </a:r>
            <a:endParaRPr lang="en-US" altLang="zh-TW" dirty="0" smtClean="0"/>
          </a:p>
          <a:p>
            <a:r>
              <a:rPr lang="zh-TW" altLang="en-US" dirty="0" smtClean="0"/>
              <a:t>外行看熱鬧 內行看門道 該戲劇精彩必看的特色 </a:t>
            </a:r>
            <a:r>
              <a:rPr lang="en-US" altLang="zh-TW" dirty="0" smtClean="0"/>
              <a:t>(</a:t>
            </a:r>
            <a:r>
              <a:rPr lang="zh-TW" altLang="en-US" dirty="0" smtClean="0"/>
              <a:t>局部 整體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2423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課程</a:t>
            </a:r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鬼斧神工 </a:t>
            </a:r>
            <a:r>
              <a:rPr lang="zh-TW" altLang="en-US" dirty="0"/>
              <a:t>看世界建築之美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3795" y="1390262"/>
            <a:ext cx="3597245" cy="501187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澳洲雪梨歌劇院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印度泰</a:t>
            </a:r>
            <a:r>
              <a:rPr lang="zh-TW" altLang="en-US" dirty="0"/>
              <a:t>姬瑪</a:t>
            </a:r>
            <a:r>
              <a:rPr lang="zh-TW" altLang="en-US" dirty="0" smtClean="0"/>
              <a:t>哈陵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總統府</a:t>
            </a:r>
            <a:r>
              <a:rPr lang="en-US" altLang="zh-TW" dirty="0" smtClean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法國聖母院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聖索菲</a:t>
            </a:r>
            <a:r>
              <a:rPr lang="zh-TW" altLang="en-US" dirty="0" smtClean="0"/>
              <a:t>亞大教堂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法國羅浮宮</a:t>
            </a:r>
            <a:r>
              <a:rPr lang="zh-TW" altLang="en-US" dirty="0" smtClean="0"/>
              <a:t>金字塔 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法國艾菲爾</a:t>
            </a:r>
            <a:r>
              <a:rPr lang="zh-TW" altLang="en-US" dirty="0" smtClean="0"/>
              <a:t>鐵塔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杜拜帆船</a:t>
            </a:r>
            <a:r>
              <a:rPr lang="zh-TW" altLang="en-US" dirty="0" smtClean="0"/>
              <a:t>飯店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台北</a:t>
            </a:r>
            <a:r>
              <a:rPr lang="en-US" altLang="zh-TW" dirty="0" smtClean="0"/>
              <a:t>101</a:t>
            </a:r>
            <a:r>
              <a:rPr lang="en-US" altLang="zh-TW" dirty="0"/>
              <a:t> &amp;</a:t>
            </a:r>
            <a:r>
              <a:rPr lang="zh-TW" altLang="en-US" dirty="0"/>
              <a:t>設計師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圓山大飯店</a:t>
            </a:r>
            <a:r>
              <a:rPr lang="en-US" altLang="zh-TW" dirty="0"/>
              <a:t>&amp;</a:t>
            </a:r>
            <a:r>
              <a:rPr lang="zh-TW" altLang="en-US" dirty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台北清真寺</a:t>
            </a:r>
            <a:r>
              <a:rPr lang="en-US" altLang="zh-TW" dirty="0"/>
              <a:t>&amp;</a:t>
            </a:r>
            <a:r>
              <a:rPr lang="zh-TW" altLang="en-US" dirty="0" smtClean="0"/>
              <a:t>設計師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/>
              <a:t>俄羅斯聖</a:t>
            </a:r>
            <a:r>
              <a:rPr lang="zh-TW" altLang="en-US" dirty="0"/>
              <a:t>瓦西里主教座堂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5766211" y="1547424"/>
            <a:ext cx="4511645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/>
              <a:t>內文重點</a:t>
            </a:r>
            <a:endParaRPr lang="en-US" altLang="zh-TW" sz="2800" dirty="0" smtClean="0"/>
          </a:p>
          <a:p>
            <a:r>
              <a:rPr lang="zh-TW" altLang="en-US" dirty="0" smtClean="0"/>
              <a:t>屬於何種時期的建築藝術風格</a:t>
            </a:r>
            <a:endParaRPr lang="en-US" altLang="zh-TW" dirty="0" smtClean="0"/>
          </a:p>
          <a:p>
            <a:r>
              <a:rPr lang="zh-TW" altLang="en-US" dirty="0" smtClean="0"/>
              <a:t>同型建築建築必須具備的元素</a:t>
            </a:r>
            <a:endParaRPr lang="en-US" altLang="zh-TW" dirty="0" smtClean="0"/>
          </a:p>
          <a:p>
            <a:r>
              <a:rPr lang="zh-TW" altLang="en-US" dirty="0" smtClean="0"/>
              <a:t>外行看熱鬧 內行看門道 該建築精彩必看的</a:t>
            </a:r>
            <a:r>
              <a:rPr lang="zh-TW" altLang="en-US" dirty="0"/>
              <a:t>建築</a:t>
            </a:r>
            <a:r>
              <a:rPr lang="zh-TW" altLang="en-US" dirty="0" smtClean="0"/>
              <a:t>整體、局部</a:t>
            </a:r>
            <a:r>
              <a:rPr lang="zh-TW" altLang="en-US" dirty="0"/>
              <a:t>特色 </a:t>
            </a:r>
            <a:endParaRPr lang="en-US" altLang="zh-TW" dirty="0"/>
          </a:p>
          <a:p>
            <a:r>
              <a:rPr lang="zh-TW" altLang="en-US" dirty="0" smtClean="0"/>
              <a:t>找出</a:t>
            </a:r>
            <a:r>
              <a:rPr lang="en-US" altLang="zh-TW" dirty="0" smtClean="0"/>
              <a:t>3D</a:t>
            </a:r>
            <a:r>
              <a:rPr lang="zh-TW" altLang="en-US" dirty="0" smtClean="0"/>
              <a:t>設計、</a:t>
            </a:r>
            <a:r>
              <a:rPr lang="en-US" altLang="zh-TW" dirty="0" smtClean="0"/>
              <a:t>360</a:t>
            </a:r>
            <a:r>
              <a:rPr lang="zh-TW" altLang="en-US" dirty="0" smtClean="0"/>
              <a:t>度 </a:t>
            </a:r>
            <a:r>
              <a:rPr lang="en-US" altLang="zh-TW" dirty="0" smtClean="0"/>
              <a:t>VR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4K</a:t>
            </a:r>
            <a:r>
              <a:rPr lang="zh-TW" altLang="en-US" dirty="0" smtClean="0"/>
              <a:t> 影片輔助說明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32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大馬士革風</Template>
  <TotalTime>40988</TotalTime>
  <Words>532</Words>
  <Application>Microsoft Office PowerPoint</Application>
  <PresentationFormat>寬螢幕</PresentationFormat>
  <Paragraphs>110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新細明體</vt:lpstr>
      <vt:lpstr>Arial</vt:lpstr>
      <vt:lpstr>Bookman Old Style</vt:lpstr>
      <vt:lpstr>Calibri</vt:lpstr>
      <vt:lpstr>Rockwell</vt:lpstr>
      <vt:lpstr>Times New Roman</vt:lpstr>
      <vt:lpstr>Damask</vt:lpstr>
      <vt:lpstr>113-1多元選修課程</vt:lpstr>
      <vt:lpstr>教學內容 </vt:lpstr>
      <vt:lpstr>課前說明</vt:lpstr>
      <vt:lpstr>作業</vt:lpstr>
      <vt:lpstr>教學進度表</vt:lpstr>
      <vt:lpstr>分組報告1 戲如人生 人生如戲 11題  </vt:lpstr>
      <vt:lpstr>課程2 鬼斧神工 看世界建築之美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音樂劇</dc:title>
  <dc:creator>祚千 黃</dc:creator>
  <cp:lastModifiedBy>祚千 黃</cp:lastModifiedBy>
  <cp:revision>148</cp:revision>
  <dcterms:created xsi:type="dcterms:W3CDTF">2020-04-22T14:39:53Z</dcterms:created>
  <dcterms:modified xsi:type="dcterms:W3CDTF">2024-08-12T08:18:08Z</dcterms:modified>
</cp:coreProperties>
</file>