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92" r:id="rId3"/>
    <p:sldId id="257" r:id="rId4"/>
    <p:sldId id="295" r:id="rId5"/>
    <p:sldId id="284" r:id="rId6"/>
    <p:sldId id="305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8" r:id="rId15"/>
    <p:sldId id="297" r:id="rId16"/>
    <p:sldId id="296" r:id="rId17"/>
    <p:sldId id="299" r:id="rId18"/>
    <p:sldId id="302" r:id="rId19"/>
    <p:sldId id="301" r:id="rId20"/>
    <p:sldId id="300" r:id="rId21"/>
    <p:sldId id="303" r:id="rId22"/>
    <p:sldId id="304" r:id="rId23"/>
    <p:sldId id="307" r:id="rId24"/>
    <p:sldId id="306" r:id="rId25"/>
    <p:sldId id="309" r:id="rId26"/>
    <p:sldId id="310" r:id="rId27"/>
    <p:sldId id="311" r:id="rId28"/>
    <p:sldId id="312" r:id="rId29"/>
    <p:sldId id="308" r:id="rId30"/>
    <p:sldId id="27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1" autoAdjust="0"/>
  </p:normalViewPr>
  <p:slideViewPr>
    <p:cSldViewPr showGuides="1">
      <p:cViewPr varScale="1">
        <p:scale>
          <a:sx n="93" d="100"/>
          <a:sy n="93" d="100"/>
        </p:scale>
        <p:origin x="-1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D344-06A2-4EBE-81CA-86D83F68EC06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26E2-0419-49CE-9113-F4598006BF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58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26E2-0419-49CE-9113-F4598006BF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94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26E2-0419-49CE-9113-F4598006BFC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3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26E2-0419-49CE-9113-F4598006BFC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3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D26E2-0419-49CE-9113-F4598006BFC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9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264EC4-8FE8-4FCE-9514-FB8B55788973}" type="datetimeFigureOut">
              <a:rPr lang="zh-TW" altLang="en-US" smtClean="0"/>
              <a:t>2021/8/11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0460C-D628-463C-86AA-9E2C5D5F0B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http://sheng.phy.nknu.edu.tw/11e006.gif" TargetMode="Externa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+mj-ea"/>
                <a:ea typeface="+mj-ea"/>
              </a:rPr>
              <a:t>化生</a:t>
            </a:r>
            <a:r>
              <a:rPr lang="en-US" altLang="zh-TW" sz="4000" b="1" dirty="0" smtClean="0">
                <a:solidFill>
                  <a:srgbClr val="002060"/>
                </a:solidFill>
                <a:latin typeface="+mj-ea"/>
                <a:ea typeface="+mj-ea"/>
              </a:rPr>
              <a:t>WISH</a:t>
            </a:r>
            <a:r>
              <a:rPr lang="zh-TW" altLang="en-US" sz="4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2060"/>
                </a:solidFill>
                <a:latin typeface="+mj-ea"/>
                <a:ea typeface="+mj-ea"/>
              </a:rPr>
              <a:t>GO</a:t>
            </a:r>
            <a:endParaRPr lang="zh-TW" altLang="en-US" sz="4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81000"/>
            <a:ext cx="8712968" cy="1752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高三多元</a:t>
            </a:r>
            <a:r>
              <a:rPr lang="zh-TW" altLang="en-US" b="1" dirty="0" smtClean="0"/>
              <a:t>選修課程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1063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乾洗手凝膠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噴霧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38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31577" y="422108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自備酒精、蘆薈凝膠、蒸餾水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討論最佳</a:t>
            </a:r>
            <a:r>
              <a:rPr lang="zh-TW" altLang="en-US" b="1" dirty="0" smtClean="0">
                <a:solidFill>
                  <a:srgbClr val="7030A0"/>
                </a:solidFill>
              </a:rPr>
              <a:t>比例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做出最佳成品後可直接使用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44008" y="45811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做得太開心，所以忘記拍照了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……XD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9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藥物濫用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藥物善用可救人一命</a:t>
            </a:r>
            <a:r>
              <a:rPr lang="zh-TW" altLang="en-US" dirty="0" smtClean="0"/>
              <a:t>，藥物濫用則變成毒品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32856"/>
            <a:ext cx="4320480" cy="26642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744416" cy="2664296"/>
          </a:xfrm>
          <a:prstGeom prst="rect">
            <a:avLst/>
          </a:prstGeom>
        </p:spPr>
      </p:pic>
      <p:pic>
        <p:nvPicPr>
          <p:cNvPr id="2050" name="Picture 2" descr="ãæ¯å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91" y="4797152"/>
            <a:ext cx="47625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6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基因改造議題辯論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12776"/>
            <a:ext cx="2736304" cy="24482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66" y="1421577"/>
            <a:ext cx="4824536" cy="26554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4" y="4077072"/>
            <a:ext cx="4805127" cy="23460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5536" y="4110781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介紹基改嬰兒時事議題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引發動機並決定正反方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查詢、蒐集</a:t>
            </a:r>
            <a:r>
              <a:rPr lang="zh-TW" altLang="en-US" b="1" dirty="0" smtClean="0">
                <a:solidFill>
                  <a:srgbClr val="7030A0"/>
                </a:solidFill>
              </a:rPr>
              <a:t>資料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精彩小型辯論</a:t>
            </a:r>
            <a:endParaRPr lang="en-US" altLang="zh-TW" b="1" dirty="0" smtClean="0">
              <a:solidFill>
                <a:srgbClr val="7030A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28030" y="1556792"/>
            <a:ext cx="492443" cy="4866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基改爭議不斷，但科技進步不可能停歇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……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不破泡泡王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9036496" cy="4572000"/>
          </a:xfrm>
        </p:spPr>
        <p:txBody>
          <a:bodyPr>
            <a:normAutofit/>
          </a:bodyPr>
          <a:lstStyle/>
          <a:p>
            <a:r>
              <a:rPr lang="en-US" altLang="zh-TW" sz="2500" dirty="0" smtClean="0"/>
              <a:t>2018.6</a:t>
            </a:r>
            <a:r>
              <a:rPr lang="zh-TW" altLang="en-US" sz="2500" dirty="0" smtClean="0"/>
              <a:t>科教館展覽瘋狂泡泡實驗室，讓大人小孩都玩瘋了呢！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9" y="4291760"/>
            <a:ext cx="2997510" cy="20175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9" y="2132856"/>
            <a:ext cx="2997510" cy="20383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516216" y="1996608"/>
            <a:ext cx="262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自備糖、沙拉脫</a:t>
            </a:r>
            <a:r>
              <a:rPr lang="en-US" altLang="zh-TW" b="1" dirty="0" smtClean="0">
                <a:solidFill>
                  <a:srgbClr val="7030A0"/>
                </a:solidFill>
              </a:rPr>
              <a:t>…..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</a:rPr>
              <a:t>自製環保吹泡工具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老師提供甘油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各組討論調配最佳</a:t>
            </a:r>
            <a:r>
              <a:rPr lang="zh-TW" altLang="en-US" b="1" dirty="0" smtClean="0">
                <a:solidFill>
                  <a:srgbClr val="7030A0"/>
                </a:solidFill>
              </a:rPr>
              <a:t>比例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競賽</a:t>
            </a:r>
            <a:r>
              <a:rPr lang="zh-TW" altLang="en-US" b="1" dirty="0" smtClean="0">
                <a:solidFill>
                  <a:srgbClr val="7030A0"/>
                </a:solidFill>
              </a:rPr>
              <a:t>開始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</a:rPr>
              <a:t>秒數最長即分數最高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1931"/>
            <a:ext cx="2520280" cy="17273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29328"/>
            <a:ext cx="2952328" cy="204190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33" y="4288402"/>
            <a:ext cx="2945167" cy="20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680520" cy="2592288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QQ</a:t>
            </a:r>
            <a:r>
              <a:rPr lang="zh-TW" altLang="en-US" b="1" dirty="0" smtClean="0">
                <a:solidFill>
                  <a:srgbClr val="002060"/>
                </a:solidFill>
              </a:rPr>
              <a:t>變形蟲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18" y="4365104"/>
            <a:ext cx="2412214" cy="18062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4339"/>
            <a:ext cx="2160240" cy="181704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7554" y="2068836"/>
            <a:ext cx="2268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膠水</a:t>
            </a:r>
            <a:r>
              <a:rPr lang="zh-TW" altLang="en-US" b="1" dirty="0" smtClean="0">
                <a:solidFill>
                  <a:srgbClr val="7030A0"/>
                </a:solidFill>
              </a:rPr>
              <a:t>、沖洗液、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洗手乳、小蘇打粉</a:t>
            </a:r>
            <a:r>
              <a:rPr lang="en-US" altLang="zh-TW" b="1" dirty="0" smtClean="0">
                <a:solidFill>
                  <a:srgbClr val="7030A0"/>
                </a:solidFill>
              </a:rPr>
              <a:t>...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探討不同廠牌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沖洗液成分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調配</a:t>
            </a:r>
            <a:r>
              <a:rPr lang="zh-TW" altLang="en-US" b="1" dirty="0">
                <a:solidFill>
                  <a:srgbClr val="7030A0"/>
                </a:solidFill>
              </a:rPr>
              <a:t>最佳</a:t>
            </a:r>
            <a:r>
              <a:rPr lang="zh-TW" altLang="en-US" b="1" dirty="0" smtClean="0">
                <a:solidFill>
                  <a:srgbClr val="7030A0"/>
                </a:solidFill>
              </a:rPr>
              <a:t>比例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結果可能是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太硬或太水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不斷嘗試後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各組皆成功！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76464" cy="496855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漸層星空飲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716016" y="16288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各組自備各式、各色飲料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自備環保杯</a:t>
            </a:r>
            <a:r>
              <a:rPr lang="en-US" altLang="zh-TW" b="1" dirty="0" smtClean="0">
                <a:solidFill>
                  <a:srgbClr val="7030A0"/>
                </a:solidFill>
              </a:rPr>
              <a:t>or</a:t>
            </a:r>
            <a:r>
              <a:rPr lang="zh-TW" altLang="en-US" b="1" dirty="0" smtClean="0">
                <a:solidFill>
                  <a:srgbClr val="7030A0"/>
                </a:solidFill>
              </a:rPr>
              <a:t>塑膠杯再利用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探討密度、甜度、溫度差異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如何做出最佳分層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全部自己來</a:t>
            </a:r>
            <a:r>
              <a:rPr lang="en-US" altLang="zh-TW" b="1" dirty="0" smtClean="0">
                <a:solidFill>
                  <a:srgbClr val="7030A0"/>
                </a:solidFill>
              </a:rPr>
              <a:t>~~~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99992" y="4509120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這節課最開心的是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是最後各組調好漸層飲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都興奮地跑來問：「老師你要不要喝一口」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^___^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8780"/>
            <a:ext cx="3240360" cy="4860540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隱形墨水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3246107" cy="47525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665979" y="2060848"/>
            <a:ext cx="2268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 smtClean="0">
                <a:solidFill>
                  <a:srgbClr val="7030A0"/>
                </a:solidFill>
              </a:rPr>
              <a:t>檸檬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水彩筆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碘液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吹風機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酒精燈</a:t>
            </a:r>
            <a:endParaRPr lang="zh-TW" altLang="zh-TW" b="1" dirty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維他命</a:t>
            </a:r>
            <a:r>
              <a:rPr lang="en-US" altLang="zh-TW" b="1" dirty="0" smtClean="0">
                <a:solidFill>
                  <a:srgbClr val="7030A0"/>
                </a:solidFill>
              </a:rPr>
              <a:t>c</a:t>
            </a:r>
            <a:r>
              <a:rPr lang="zh-TW" altLang="en-US" b="1" dirty="0" smtClean="0">
                <a:solidFill>
                  <a:srgbClr val="7030A0"/>
                </a:solidFill>
              </a:rPr>
              <a:t>遇到高熱、碘液而產生的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化學相關反應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成為告白的小情書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務必小心用火！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</a:rPr>
              <a:t>學生欠缺的臨場反應</a:t>
            </a:r>
            <a:r>
              <a:rPr lang="en-US" altLang="zh-TW" b="1" dirty="0" smtClean="0">
                <a:solidFill>
                  <a:srgbClr val="7030A0"/>
                </a:solidFill>
              </a:rPr>
              <a:t>……)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16424" cy="485191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魔力動畫卡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608512" cy="283493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83968" y="447286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 </a:t>
            </a:r>
            <a:r>
              <a:rPr lang="zh-TW" altLang="zh-TW" b="1" dirty="0" smtClean="0">
                <a:solidFill>
                  <a:srgbClr val="7030A0"/>
                </a:solidFill>
              </a:rPr>
              <a:t>靜態</a:t>
            </a:r>
            <a:r>
              <a:rPr lang="zh-TW" altLang="zh-TW" b="1" dirty="0">
                <a:solidFill>
                  <a:srgbClr val="7030A0"/>
                </a:solidFill>
              </a:rPr>
              <a:t>影像</a:t>
            </a:r>
            <a:r>
              <a:rPr lang="en-US" altLang="zh-TW" b="1" dirty="0">
                <a:solidFill>
                  <a:srgbClr val="7030A0"/>
                </a:solidFill>
              </a:rPr>
              <a:t>+</a:t>
            </a:r>
            <a:r>
              <a:rPr lang="zh-TW" altLang="zh-TW" b="1" dirty="0">
                <a:solidFill>
                  <a:srgbClr val="7030A0"/>
                </a:solidFill>
              </a:rPr>
              <a:t>視覺暫留→動態影像的聯合錯覺</a:t>
            </a:r>
          </a:p>
          <a:p>
            <a:endParaRPr lang="zh-TW" altLang="en-US" dirty="0"/>
          </a:p>
        </p:txBody>
      </p:sp>
      <p:pic>
        <p:nvPicPr>
          <p:cNvPr id="1026" name="Picture 2" descr="http://sheng.phy.nknu.edu.tw/11e006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56" y="4796027"/>
            <a:ext cx="2690813" cy="15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1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01" y="3645024"/>
            <a:ext cx="2061229" cy="217393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奈米紋身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4" y="3925713"/>
            <a:ext cx="3012104" cy="24118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3371867" cy="2528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176491"/>
            <a:ext cx="3371867" cy="21328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76256" y="177281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自備白板筆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老師提供奈米磁磚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學生自由發揮</a:t>
            </a:r>
            <a:r>
              <a:rPr lang="en-US" altLang="zh-TW" b="1" dirty="0" smtClean="0">
                <a:solidFill>
                  <a:srgbClr val="7030A0"/>
                </a:solidFill>
              </a:rPr>
              <a:t>~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4" y="1611006"/>
            <a:ext cx="3012104" cy="22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0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26" y="1484784"/>
            <a:ext cx="3687938" cy="2562163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驅蟲小物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672408" cy="23488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47" y="2708920"/>
            <a:ext cx="3629763" cy="273630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73451" y="1508413"/>
            <a:ext cx="615553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這是淚流滿面的一節課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……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53747" y="1508413"/>
            <a:ext cx="350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(</a:t>
            </a:r>
            <a:r>
              <a:rPr lang="zh-TW" altLang="zh-TW" b="1" dirty="0">
                <a:solidFill>
                  <a:srgbClr val="7030A0"/>
                </a:solidFill>
              </a:rPr>
              <a:t>蟑螂餅乾</a:t>
            </a:r>
            <a:r>
              <a:rPr lang="en-US" altLang="zh-TW" b="1" dirty="0" smtClean="0">
                <a:solidFill>
                  <a:srgbClr val="7030A0"/>
                </a:solidFill>
              </a:rPr>
              <a:t>)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>
                <a:solidFill>
                  <a:srgbClr val="7030A0"/>
                </a:solidFill>
              </a:rPr>
              <a:t/>
            </a:r>
            <a:br>
              <a:rPr lang="en-US" altLang="zh-TW" b="1" dirty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材料：</a:t>
            </a:r>
            <a:r>
              <a:rPr lang="zh-TW" altLang="zh-TW" b="1" dirty="0" smtClean="0">
                <a:solidFill>
                  <a:srgbClr val="7030A0"/>
                </a:solidFill>
              </a:rPr>
              <a:t>洋蔥</a:t>
            </a:r>
            <a:r>
              <a:rPr lang="zh-TW" altLang="zh-TW" b="1" dirty="0">
                <a:solidFill>
                  <a:srgbClr val="7030A0"/>
                </a:solidFill>
              </a:rPr>
              <a:t>一</a:t>
            </a:r>
            <a:r>
              <a:rPr lang="zh-TW" altLang="zh-TW" b="1" dirty="0" smtClean="0">
                <a:solidFill>
                  <a:srgbClr val="7030A0"/>
                </a:solidFill>
              </a:rPr>
              <a:t>顆</a:t>
            </a:r>
            <a:r>
              <a:rPr lang="zh-TW" altLang="en-US" b="1" dirty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刨刀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奶粉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麵粉</a:t>
            </a:r>
            <a:r>
              <a:rPr lang="zh-TW" altLang="en-US" b="1" dirty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硼砂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砂糖</a:t>
            </a:r>
            <a:r>
              <a:rPr lang="zh-TW" altLang="en-US" b="1" dirty="0" smtClean="0">
                <a:solidFill>
                  <a:srgbClr val="7030A0"/>
                </a:solidFill>
              </a:rPr>
              <a:t>、</a:t>
            </a:r>
            <a:r>
              <a:rPr lang="zh-TW" altLang="zh-TW" b="1" dirty="0" smtClean="0">
                <a:solidFill>
                  <a:srgbClr val="7030A0"/>
                </a:solidFill>
              </a:rPr>
              <a:t>塑膠手套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</a:rPr>
              <a:t>把廢物變黃金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</a:rPr>
            </a:br>
            <a:endParaRPr lang="en-US" altLang="zh-TW" sz="3600" b="1" dirty="0" smtClean="0">
              <a:solidFill>
                <a:srgbClr val="002060"/>
              </a:solidFill>
            </a:endParaRPr>
          </a:p>
          <a:p>
            <a:r>
              <a:rPr lang="zh-TW" altLang="en-US" sz="3600" b="1" dirty="0">
                <a:solidFill>
                  <a:srgbClr val="002060"/>
                </a:solidFill>
              </a:rPr>
              <a:t>讓物品不只這樣還可以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那樣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</a:rPr>
            </a:br>
            <a:endParaRPr lang="en-US" altLang="zh-TW" sz="3600" b="1" dirty="0" smtClean="0">
              <a:solidFill>
                <a:srgbClr val="002060"/>
              </a:solidFill>
            </a:endParaRPr>
          </a:p>
          <a:p>
            <a:r>
              <a:rPr lang="zh-TW" altLang="en-US" sz="3600" b="1" dirty="0">
                <a:solidFill>
                  <a:srgbClr val="002060"/>
                </a:solidFill>
              </a:rPr>
              <a:t>天然、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無毒、安全，自己做、自己用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/>
            </a:r>
            <a:br>
              <a:rPr lang="en-US" altLang="zh-TW" sz="3600" b="1" dirty="0" smtClean="0">
                <a:solidFill>
                  <a:srgbClr val="002060"/>
                </a:solidFill>
              </a:rPr>
            </a:br>
            <a:endParaRPr lang="en-US" altLang="zh-TW" sz="3600" b="1" dirty="0" smtClean="0">
              <a:solidFill>
                <a:srgbClr val="002060"/>
              </a:solidFill>
            </a:endParaRPr>
          </a:p>
          <a:p>
            <a:r>
              <a:rPr lang="zh-TW" altLang="en-US" sz="3600" b="1" dirty="0">
                <a:solidFill>
                  <a:srgbClr val="002060"/>
                </a:solidFill>
              </a:rPr>
              <a:t>認真學→認真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玩，將知識應用於生活中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0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694010" cy="2736304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從</a:t>
            </a:r>
            <a:r>
              <a:rPr lang="en-US" altLang="zh-TW" b="1" dirty="0" smtClean="0">
                <a:solidFill>
                  <a:srgbClr val="002060"/>
                </a:solidFill>
              </a:rPr>
              <a:t>BMI</a:t>
            </a:r>
            <a:r>
              <a:rPr lang="zh-TW" altLang="en-US" b="1" dirty="0" smtClean="0">
                <a:solidFill>
                  <a:srgbClr val="002060"/>
                </a:solidFill>
              </a:rPr>
              <a:t>探討運動心率變化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3672408" cy="23103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6500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9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從趣味標槍淺談生物力學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664296" cy="24482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2232248" cy="24482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98" y="1484784"/>
            <a:ext cx="3635896" cy="25922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635896" cy="23186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635896" cy="228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025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7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0080" y="126876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每週課程採積分制：一週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(18</a:t>
            </a:r>
            <a:r>
              <a:rPr lang="zh-TW" altLang="en-US" dirty="0" smtClean="0"/>
              <a:t>週課程取十次高分加總為期末總分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參考學生整體學習態度、積極度，微調最後成績。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評量方式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21384"/>
            <a:ext cx="54726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320480" cy="2467400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68761"/>
            <a:ext cx="4299942" cy="51125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6224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3"/>
            <a:ext cx="4248472" cy="324407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591091" cy="36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04238" cy="4504588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576246" cy="4049655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9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7174"/>
            <a:ext cx="7848871" cy="4782145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9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35981" cy="4998169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9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6100090" cy="5142186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期末回饋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90600"/>
          </a:xfrm>
        </p:spPr>
        <p:txBody>
          <a:bodyPr/>
          <a:lstStyle/>
          <a:p>
            <a:r>
              <a:rPr lang="zh-TW" altLang="en-US" b="1" dirty="0" smtClean="0"/>
              <a:t>課程內容大綱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1.</a:t>
            </a:r>
            <a:r>
              <a:rPr lang="zh-TW" altLang="en-US" b="1" dirty="0" smtClean="0">
                <a:solidFill>
                  <a:srgbClr val="002060"/>
                </a:solidFill>
              </a:rPr>
              <a:t>生活中的廢物再利用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r>
              <a:rPr lang="en-US" altLang="zh-TW" b="1" dirty="0" smtClean="0">
                <a:solidFill>
                  <a:srgbClr val="002060"/>
                </a:solidFill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</a:rPr>
              <a:t>自製防蚊液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3.</a:t>
            </a:r>
            <a:r>
              <a:rPr lang="zh-TW" altLang="en-US" b="1" dirty="0" smtClean="0">
                <a:solidFill>
                  <a:srgbClr val="002060"/>
                </a:solidFill>
              </a:rPr>
              <a:t>葉脈書籤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4.</a:t>
            </a:r>
            <a:r>
              <a:rPr lang="zh-TW" altLang="en-US" b="1" dirty="0" smtClean="0">
                <a:solidFill>
                  <a:srgbClr val="002060"/>
                </a:solidFill>
              </a:rPr>
              <a:t>自製手工肥皂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5.</a:t>
            </a:r>
            <a:r>
              <a:rPr lang="zh-TW" altLang="en-US" b="1" dirty="0" smtClean="0">
                <a:solidFill>
                  <a:srgbClr val="002060"/>
                </a:solidFill>
              </a:rPr>
              <a:t>乾洗手凝膠</a:t>
            </a:r>
            <a:r>
              <a:rPr lang="en-US" altLang="zh-TW" b="1" dirty="0" smtClean="0">
                <a:solidFill>
                  <a:srgbClr val="002060"/>
                </a:solidFill>
              </a:rPr>
              <a:t>&amp;</a:t>
            </a:r>
            <a:r>
              <a:rPr lang="zh-TW" altLang="en-US" b="1" dirty="0" smtClean="0">
                <a:solidFill>
                  <a:srgbClr val="002060"/>
                </a:solidFill>
              </a:rPr>
              <a:t>噴霧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6.</a:t>
            </a:r>
            <a:r>
              <a:rPr lang="zh-TW" altLang="en-US" b="1" dirty="0">
                <a:solidFill>
                  <a:srgbClr val="002060"/>
                </a:solidFill>
              </a:rPr>
              <a:t>藥物</a:t>
            </a:r>
            <a:r>
              <a:rPr lang="zh-TW" altLang="en-US" b="1" dirty="0" smtClean="0">
                <a:solidFill>
                  <a:srgbClr val="002060"/>
                </a:solidFill>
              </a:rPr>
              <a:t>濫用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7.</a:t>
            </a:r>
            <a:r>
              <a:rPr lang="zh-TW" altLang="en-US" b="1" dirty="0">
                <a:solidFill>
                  <a:srgbClr val="002060"/>
                </a:solidFill>
              </a:rPr>
              <a:t>基因改造議題</a:t>
            </a:r>
            <a:r>
              <a:rPr lang="zh-TW" altLang="en-US" b="1" dirty="0" smtClean="0">
                <a:solidFill>
                  <a:srgbClr val="002060"/>
                </a:solidFill>
              </a:rPr>
              <a:t>辯論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8.</a:t>
            </a:r>
            <a:r>
              <a:rPr lang="zh-TW" altLang="en-US" b="1" dirty="0">
                <a:solidFill>
                  <a:srgbClr val="002060"/>
                </a:solidFill>
              </a:rPr>
              <a:t>不破泡泡</a:t>
            </a:r>
            <a:r>
              <a:rPr lang="zh-TW" altLang="en-US" b="1" dirty="0" smtClean="0">
                <a:solidFill>
                  <a:srgbClr val="002060"/>
                </a:solidFill>
              </a:rPr>
              <a:t>王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3044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6911" y="2967335"/>
            <a:ext cx="6550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~~~THE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END~~~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7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90600"/>
          </a:xfrm>
        </p:spPr>
        <p:txBody>
          <a:bodyPr/>
          <a:lstStyle/>
          <a:p>
            <a:r>
              <a:rPr lang="zh-TW" altLang="en-US" b="1" dirty="0" smtClean="0"/>
              <a:t>課程內容大綱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1.QQ</a:t>
            </a:r>
            <a:r>
              <a:rPr lang="zh-TW" altLang="en-US" b="1" dirty="0" smtClean="0">
                <a:solidFill>
                  <a:srgbClr val="002060"/>
                </a:solidFill>
              </a:rPr>
              <a:t>變形蟲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r>
              <a:rPr lang="en-US" altLang="zh-TW" b="1" dirty="0" smtClean="0">
                <a:solidFill>
                  <a:srgbClr val="002060"/>
                </a:solidFill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</a:rPr>
              <a:t>漸層星空飲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3.</a:t>
            </a:r>
            <a:r>
              <a:rPr lang="zh-TW" altLang="en-US" b="1" dirty="0" smtClean="0">
                <a:solidFill>
                  <a:srgbClr val="002060"/>
                </a:solidFill>
              </a:rPr>
              <a:t>隱形墨水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4.</a:t>
            </a:r>
            <a:r>
              <a:rPr lang="zh-TW" altLang="en-US" b="1" dirty="0">
                <a:solidFill>
                  <a:srgbClr val="002060"/>
                </a:solidFill>
              </a:rPr>
              <a:t>魔力動畫卡</a:t>
            </a:r>
            <a:endParaRPr lang="en-US" altLang="zh-TW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2060"/>
                </a:solidFill>
              </a:rPr>
              <a:t>5.</a:t>
            </a:r>
            <a:r>
              <a:rPr lang="zh-TW" altLang="en-US" b="1" dirty="0">
                <a:solidFill>
                  <a:srgbClr val="002060"/>
                </a:solidFill>
              </a:rPr>
              <a:t>奈米紋身</a:t>
            </a:r>
            <a:endParaRPr lang="en-US" altLang="zh-TW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</a:rPr>
              <a:t>6</a:t>
            </a:r>
            <a:r>
              <a:rPr lang="en-US" altLang="zh-TW" b="1" dirty="0" smtClean="0">
                <a:solidFill>
                  <a:srgbClr val="002060"/>
                </a:solidFill>
              </a:rPr>
              <a:t>.</a:t>
            </a:r>
            <a:r>
              <a:rPr lang="zh-TW" altLang="en-US" b="1" dirty="0">
                <a:solidFill>
                  <a:srgbClr val="002060"/>
                </a:solidFill>
              </a:rPr>
              <a:t>驅蟲小物</a:t>
            </a:r>
            <a:endParaRPr lang="en-US" altLang="zh-TW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</a:rPr>
              <a:t>7</a:t>
            </a:r>
            <a:r>
              <a:rPr lang="en-US" altLang="zh-TW" b="1" dirty="0" smtClean="0">
                <a:solidFill>
                  <a:srgbClr val="002060"/>
                </a:solidFill>
              </a:rPr>
              <a:t>.</a:t>
            </a:r>
            <a:r>
              <a:rPr lang="zh-TW" altLang="en-US" b="1" dirty="0">
                <a:solidFill>
                  <a:srgbClr val="002060"/>
                </a:solidFill>
              </a:rPr>
              <a:t>從</a:t>
            </a:r>
            <a:r>
              <a:rPr lang="en-US" altLang="zh-TW" b="1" dirty="0">
                <a:solidFill>
                  <a:srgbClr val="002060"/>
                </a:solidFill>
              </a:rPr>
              <a:t>BMI</a:t>
            </a:r>
            <a:r>
              <a:rPr lang="zh-TW" altLang="en-US" b="1" dirty="0">
                <a:solidFill>
                  <a:srgbClr val="002060"/>
                </a:solidFill>
              </a:rPr>
              <a:t>探討運動心率變化</a:t>
            </a:r>
            <a:endParaRPr lang="en-US" altLang="zh-TW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</a:rPr>
              <a:t>8</a:t>
            </a:r>
            <a:r>
              <a:rPr lang="en-US" altLang="zh-TW" b="1" dirty="0" smtClean="0">
                <a:solidFill>
                  <a:srgbClr val="002060"/>
                </a:solidFill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</a:rPr>
              <a:t>從趣味標槍淺談生物力學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9253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生活中的廢物再利用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學期開始，符合化生</a:t>
            </a:r>
            <a:r>
              <a:rPr lang="en-US" altLang="zh-TW" dirty="0" smtClean="0"/>
              <a:t>WISH GO</a:t>
            </a:r>
            <a:r>
              <a:rPr lang="zh-TW" altLang="en-US" dirty="0" smtClean="0"/>
              <a:t>的最大精神課程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178051" cy="19852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3347864" cy="19852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3779912" cy="212672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724128" y="434631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各組選定廢物利用主題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</a:rPr>
              <a:t>討論</a:t>
            </a:r>
            <a:r>
              <a:rPr lang="zh-TW" altLang="en-US" b="1" dirty="0" smtClean="0">
                <a:solidFill>
                  <a:srgbClr val="7030A0"/>
                </a:solidFill>
              </a:rPr>
              <a:t>廢物來源、蒐集、應用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撰寫學習</a:t>
            </a:r>
            <a:r>
              <a:rPr lang="zh-TW" altLang="en-US" b="1" dirty="0" smtClean="0">
                <a:solidFill>
                  <a:srgbClr val="7030A0"/>
                </a:solidFill>
              </a:rPr>
              <a:t>單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各組</a:t>
            </a:r>
            <a:r>
              <a:rPr lang="zh-TW" altLang="en-US" b="1" dirty="0" smtClean="0">
                <a:solidFill>
                  <a:srgbClr val="7030A0"/>
                </a:solidFill>
              </a:rPr>
              <a:t>分享討論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6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3384375" cy="2488332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自製防蚊噴霧</a:t>
            </a:r>
            <a:r>
              <a:rPr lang="en-US" altLang="zh-TW" b="1" dirty="0" smtClean="0">
                <a:solidFill>
                  <a:srgbClr val="002060"/>
                </a:solidFill>
              </a:rPr>
              <a:t>&amp;</a:t>
            </a:r>
            <a:r>
              <a:rPr lang="zh-TW" altLang="en-US" b="1" dirty="0" smtClean="0">
                <a:solidFill>
                  <a:srgbClr val="002060"/>
                </a:solidFill>
              </a:rPr>
              <a:t>凝膠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4077072"/>
            <a:ext cx="3365995" cy="24302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04" y="1484784"/>
            <a:ext cx="3264363" cy="24482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04" y="4077072"/>
            <a:ext cx="3240360" cy="243027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830415" y="1556792"/>
            <a:ext cx="461665" cy="4608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79912" y="1768748"/>
            <a:ext cx="1883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自備：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zh-TW" b="1" dirty="0" smtClean="0">
                <a:solidFill>
                  <a:srgbClr val="7030A0"/>
                </a:solidFill>
              </a:rPr>
              <a:t>香茅</a:t>
            </a:r>
            <a:r>
              <a:rPr lang="en-US" altLang="zh-TW" b="1" dirty="0">
                <a:solidFill>
                  <a:srgbClr val="7030A0"/>
                </a:solidFill>
              </a:rPr>
              <a:t>or</a:t>
            </a:r>
            <a:r>
              <a:rPr lang="zh-TW" altLang="zh-TW" b="1" dirty="0">
                <a:solidFill>
                  <a:srgbClr val="7030A0"/>
                </a:solidFill>
              </a:rPr>
              <a:t>茶樹</a:t>
            </a:r>
            <a:r>
              <a:rPr lang="zh-TW" altLang="zh-TW" b="1" dirty="0" smtClean="0">
                <a:solidFill>
                  <a:srgbClr val="7030A0"/>
                </a:solidFill>
              </a:rPr>
              <a:t>精油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endParaRPr lang="zh-TW" altLang="zh-TW" b="1" dirty="0">
              <a:solidFill>
                <a:srgbClr val="7030A0"/>
              </a:solidFill>
            </a:endParaRPr>
          </a:p>
          <a:p>
            <a:r>
              <a:rPr lang="en-US" altLang="zh-TW" b="1" dirty="0" smtClean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95%</a:t>
            </a:r>
            <a:r>
              <a:rPr lang="zh-TW" altLang="zh-TW" b="1" dirty="0" smtClean="0">
                <a:solidFill>
                  <a:srgbClr val="7030A0"/>
                </a:solidFill>
              </a:rPr>
              <a:t>酒精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endParaRPr lang="zh-TW" altLang="zh-TW" b="1" dirty="0">
              <a:solidFill>
                <a:srgbClr val="7030A0"/>
              </a:solidFill>
            </a:endParaRPr>
          </a:p>
          <a:p>
            <a:r>
              <a:rPr lang="zh-TW" altLang="zh-TW" b="1" dirty="0" smtClean="0">
                <a:solidFill>
                  <a:srgbClr val="7030A0"/>
                </a:solidFill>
              </a:rPr>
              <a:t>蘆薈</a:t>
            </a:r>
            <a:r>
              <a:rPr lang="zh-TW" altLang="zh-TW" b="1" dirty="0">
                <a:solidFill>
                  <a:srgbClr val="7030A0"/>
                </a:solidFill>
              </a:rPr>
              <a:t>凝</a:t>
            </a:r>
            <a:r>
              <a:rPr lang="zh-TW" altLang="zh-TW" b="1" dirty="0" smtClean="0">
                <a:solidFill>
                  <a:srgbClr val="7030A0"/>
                </a:solidFill>
              </a:rPr>
              <a:t>膠</a:t>
            </a:r>
            <a:r>
              <a:rPr lang="en-US" altLang="zh-TW" b="1" dirty="0">
                <a:solidFill>
                  <a:srgbClr val="7030A0"/>
                </a:solidFill>
              </a:rPr>
              <a:t/>
            </a:r>
            <a:br>
              <a:rPr lang="en-US" altLang="zh-TW" b="1" dirty="0">
                <a:solidFill>
                  <a:srgbClr val="7030A0"/>
                </a:solidFill>
              </a:rPr>
            </a:br>
            <a:endParaRPr lang="zh-TW" altLang="zh-TW" b="1" dirty="0">
              <a:solidFill>
                <a:srgbClr val="7030A0"/>
              </a:solidFill>
            </a:endParaRPr>
          </a:p>
          <a:p>
            <a:r>
              <a:rPr lang="zh-TW" altLang="zh-TW" b="1" dirty="0" smtClean="0">
                <a:solidFill>
                  <a:srgbClr val="7030A0"/>
                </a:solidFill>
              </a:rPr>
              <a:t>免</a:t>
            </a:r>
            <a:r>
              <a:rPr lang="zh-TW" altLang="zh-TW" b="1" dirty="0">
                <a:solidFill>
                  <a:srgbClr val="7030A0"/>
                </a:solidFill>
              </a:rPr>
              <a:t>洗塑膠</a:t>
            </a:r>
            <a:r>
              <a:rPr lang="zh-TW" altLang="zh-TW" b="1" dirty="0" smtClean="0">
                <a:solidFill>
                  <a:srgbClr val="7030A0"/>
                </a:solidFill>
              </a:rPr>
              <a:t>湯匙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06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自製防蚊液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九月夏天蚊子多，尤其一樓教室，於是決定自製天然安全的防蚊液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99992" y="4171434"/>
            <a:ext cx="431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登革熱疫情介紹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取得左手香、米酒</a:t>
            </a:r>
            <a:r>
              <a:rPr lang="en-US" altLang="zh-TW" b="1" dirty="0" smtClean="0">
                <a:solidFill>
                  <a:srgbClr val="7030A0"/>
                </a:solidFill>
              </a:rPr>
              <a:t>……</a:t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開始製作流程並</a:t>
            </a:r>
            <a:r>
              <a:rPr lang="zh-TW" altLang="en-US" b="1" dirty="0" smtClean="0">
                <a:solidFill>
                  <a:srgbClr val="7030A0"/>
                </a:solidFill>
              </a:rPr>
              <a:t>浸泡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每週記得搖晃均勻並觀察顏色變化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取得</a:t>
            </a:r>
            <a:r>
              <a:rPr lang="zh-TW" altLang="en-US" b="1" dirty="0">
                <a:solidFill>
                  <a:srgbClr val="7030A0"/>
                </a:solidFill>
              </a:rPr>
              <a:t>成品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endParaRPr lang="en-US" altLang="zh-TW" b="1" dirty="0" smtClean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468307"/>
            <a:ext cx="2941625" cy="16550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2" y="2470593"/>
            <a:ext cx="3024336" cy="16550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68" y="2468307"/>
            <a:ext cx="2754276" cy="16550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171434"/>
            <a:ext cx="4227289" cy="25699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葉脈書籤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/>
          <a:lstStyle/>
          <a:p>
            <a:r>
              <a:rPr lang="zh-TW" altLang="en-US" dirty="0" smtClean="0"/>
              <a:t>校園時常可見落葉，讓我們把落葉變成生活中的美學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12254"/>
            <a:ext cx="2592288" cy="18296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012254"/>
            <a:ext cx="2880320" cy="18296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3305"/>
            <a:ext cx="2592288" cy="20051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53306"/>
            <a:ext cx="2880320" cy="20051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12254"/>
            <a:ext cx="2808312" cy="260701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9576" y="461926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拾起各種落葉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煮葉子、刷葉肉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染色、烘乾、護貝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美麗成品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4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自製手工肥皂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天然、安全、無毒，自己做的家裡學校都可用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744416" cy="22077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3456384" cy="22077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509120"/>
            <a:ext cx="3744416" cy="22123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12" y="4509120"/>
            <a:ext cx="3204075" cy="22123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79513" y="2636912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切皂基並烹煮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倒入製模中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zh-TW" altLang="en-US" b="1" dirty="0" smtClean="0">
                <a:solidFill>
                  <a:srgbClr val="7030A0"/>
                </a:solidFill>
              </a:rPr>
              <a:t>加入天然色素及香精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↓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待其冷卻後</a:t>
            </a:r>
            <a:r>
              <a:rPr lang="zh-TW" altLang="en-US" b="1" dirty="0" smtClean="0">
                <a:solidFill>
                  <a:srgbClr val="7030A0"/>
                </a:solidFill>
              </a:rPr>
              <a:t>凝固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</a:rPr>
              <a:t>↓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</a:rPr>
              <a:t>洗手台的最佳用品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01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891</TotalTime>
  <Words>365</Words>
  <Application>Microsoft Office PowerPoint</Application>
  <PresentationFormat>如螢幕大小 (4:3)</PresentationFormat>
  <Paragraphs>126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市鎮</vt:lpstr>
      <vt:lpstr>高三多元選修課程</vt:lpstr>
      <vt:lpstr>課程理念</vt:lpstr>
      <vt:lpstr>課程內容大綱</vt:lpstr>
      <vt:lpstr>課程內容大綱</vt:lpstr>
      <vt:lpstr>生活中的廢物再利用</vt:lpstr>
      <vt:lpstr>自製防蚊噴霧&amp;凝膠</vt:lpstr>
      <vt:lpstr>自製防蚊液</vt:lpstr>
      <vt:lpstr>葉脈書籤</vt:lpstr>
      <vt:lpstr>自製手工肥皂</vt:lpstr>
      <vt:lpstr>乾洗手凝膠&amp;噴霧</vt:lpstr>
      <vt:lpstr>藥物濫用</vt:lpstr>
      <vt:lpstr>基因改造議題辯論</vt:lpstr>
      <vt:lpstr>不破泡泡王</vt:lpstr>
      <vt:lpstr>QQ變形蟲</vt:lpstr>
      <vt:lpstr>漸層星空飲</vt:lpstr>
      <vt:lpstr>隱形墨水</vt:lpstr>
      <vt:lpstr>魔力動畫卡</vt:lpstr>
      <vt:lpstr>奈米紋身</vt:lpstr>
      <vt:lpstr>驅蟲小物</vt:lpstr>
      <vt:lpstr>從BMI探討運動心率變化</vt:lpstr>
      <vt:lpstr>從趣味標槍淺談生物力學</vt:lpstr>
      <vt:lpstr>評量方式</vt:lpstr>
      <vt:lpstr>期末回饋</vt:lpstr>
      <vt:lpstr>期末回饋</vt:lpstr>
      <vt:lpstr>期末回饋</vt:lpstr>
      <vt:lpstr>期末回饋</vt:lpstr>
      <vt:lpstr>期末回饋</vt:lpstr>
      <vt:lpstr>期末回饋</vt:lpstr>
      <vt:lpstr>期末回饋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優質化諮詢輔導簡報 「加深加廣課程如何結合教師專業增能」</dc:title>
  <dc:creator>Her</dc:creator>
  <cp:lastModifiedBy>ASUS</cp:lastModifiedBy>
  <cp:revision>59</cp:revision>
  <dcterms:created xsi:type="dcterms:W3CDTF">2018-12-06T00:51:39Z</dcterms:created>
  <dcterms:modified xsi:type="dcterms:W3CDTF">2021-08-11T00:14:48Z</dcterms:modified>
</cp:coreProperties>
</file>