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71" r:id="rId2"/>
    <p:sldId id="274" r:id="rId3"/>
    <p:sldId id="272" r:id="rId4"/>
    <p:sldId id="257" r:id="rId5"/>
    <p:sldId id="275" r:id="rId6"/>
    <p:sldId id="276" r:id="rId7"/>
    <p:sldId id="281" r:id="rId8"/>
    <p:sldId id="277" r:id="rId9"/>
    <p:sldId id="282" r:id="rId10"/>
    <p:sldId id="283" r:id="rId11"/>
    <p:sldId id="280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inkl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inkl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inkl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inkl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ink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ink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ink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ink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ink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8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3417F6-A842-4FB6-B848-D33EFE07DF71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CB906F9-D094-474E-B06A-D8BAF44C8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9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 idx="4294967295"/>
          </p:nvPr>
        </p:nvSpPr>
        <p:spPr>
          <a:xfrm>
            <a:off x="154236" y="572876"/>
            <a:ext cx="5629619" cy="1994053"/>
          </a:xfrm>
          <a:prstGeom prst="roundRect">
            <a:avLst>
              <a:gd name="adj" fmla="val 9639"/>
            </a:avLst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zh-TW" altLang="en-US" sz="4400" dirty="0" smtClean="0"/>
              <a:t>高二</a:t>
            </a:r>
            <a:r>
              <a:rPr lang="zh-TW" altLang="zh-TW" sz="4400" dirty="0" smtClean="0"/>
              <a:t>英文</a:t>
            </a:r>
            <a:r>
              <a:rPr lang="zh-TW" altLang="zh-TW" sz="4400" dirty="0"/>
              <a:t>補</a:t>
            </a:r>
            <a:r>
              <a:rPr lang="zh-TW" altLang="zh-TW" sz="4400" dirty="0" smtClean="0"/>
              <a:t>強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>English </a:t>
            </a:r>
            <a:r>
              <a:rPr lang="en-US" altLang="zh-TW" sz="4400" dirty="0"/>
              <a:t>Remedy Teaching</a:t>
            </a:r>
            <a:endParaRPr lang="zh-TW" altLang="zh-TW" sz="4400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0">
            <a:extLst>
              <a:ext uri="{FF2B5EF4-FFF2-40B4-BE49-F238E27FC236}">
                <a16:creationId xmlns="" xmlns:a16="http://schemas.microsoft.com/office/drawing/2014/main" id="{8C0837E1-5968-469C-B751-A069CCBB0A1D}"/>
              </a:ext>
            </a:extLst>
          </p:cNvPr>
          <p:cNvSpPr txBox="1">
            <a:spLocks/>
          </p:cNvSpPr>
          <p:nvPr/>
        </p:nvSpPr>
        <p:spPr bwMode="auto">
          <a:xfrm>
            <a:off x="26235" y="5480241"/>
            <a:ext cx="12139535" cy="1325563"/>
          </a:xfrm>
          <a:prstGeom prst="roundRect">
            <a:avLst>
              <a:gd name="adj" fmla="val 9639"/>
            </a:avLst>
          </a:prstGeom>
          <a:solidFill>
            <a:srgbClr val="00B0F0">
              <a:alpha val="89000"/>
            </a:srgbClr>
          </a:solidFill>
          <a:ln>
            <a:noFill/>
          </a:ln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1C1C1C"/>
                </a:solidFill>
                <a:latin typeface="Twinkl" pitchFamily="50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/>
              </a:defRPr>
            </a:lvl9pPr>
          </a:lstStyle>
          <a:p>
            <a:pPr algn="ctr"/>
            <a:endParaRPr lang="zh-TW" altLang="zh-TW" sz="8800" dirty="0">
              <a:ln>
                <a:solidFill>
                  <a:schemeClr val="tx2"/>
                </a:solidFill>
              </a:ln>
              <a:solidFill>
                <a:srgbClr val="FFC000"/>
              </a:solidFill>
              <a:latin typeface="標楷體" panose="03000509000000000000" pitchFamily="65" charset="-120"/>
              <a:ea typeface="文鼎勘亭流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9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50129" y="2090812"/>
            <a:ext cx="12156519" cy="4862722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/>
              <a:t>Reflection</a:t>
            </a:r>
            <a:endParaRPr lang="en-US" altLang="zh-TW" sz="4400" dirty="0" smtClean="0"/>
          </a:p>
          <a:p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 smtClean="0"/>
              <a:t>Vocabularies</a:t>
            </a:r>
          </a:p>
          <a:p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 smtClean="0"/>
              <a:t>Tourism</a:t>
            </a:r>
          </a:p>
          <a:p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/>
              <a:t>Review</a:t>
            </a: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【課程大綱】</a:t>
            </a:r>
          </a:p>
        </p:txBody>
      </p:sp>
    </p:spTree>
    <p:extLst>
      <p:ext uri="{BB962C8B-B14F-4D97-AF65-F5344CB8AC3E}">
        <p14:creationId xmlns:p14="http://schemas.microsoft.com/office/powerpoint/2010/main" val="33730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002892" y="1831525"/>
            <a:ext cx="10852355" cy="3192167"/>
          </a:xfrm>
          <a:solidFill>
            <a:schemeClr val="bg1">
              <a:alpha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4400" dirty="0"/>
              <a:t>小組報告</a:t>
            </a:r>
            <a:r>
              <a:rPr lang="en-US" altLang="zh-TW" sz="4400" dirty="0"/>
              <a:t>20</a:t>
            </a:r>
            <a:r>
              <a:rPr lang="en-US" altLang="zh-TW" sz="4400" dirty="0" smtClean="0"/>
              <a:t>%</a:t>
            </a:r>
            <a:endParaRPr lang="en-US" altLang="zh-TW" sz="4400" dirty="0"/>
          </a:p>
          <a:p>
            <a:r>
              <a:rPr lang="zh-TW" altLang="zh-TW" sz="4400" dirty="0" smtClean="0"/>
              <a:t>隨</a:t>
            </a:r>
            <a:r>
              <a:rPr lang="zh-TW" altLang="zh-TW" sz="4400" dirty="0"/>
              <a:t>堂測驗</a:t>
            </a:r>
            <a:r>
              <a:rPr lang="en-US" altLang="zh-TW" sz="4400" dirty="0"/>
              <a:t>20</a:t>
            </a:r>
            <a:r>
              <a:rPr lang="en-US" altLang="zh-TW" sz="4400" dirty="0" smtClean="0"/>
              <a:t>%</a:t>
            </a:r>
          </a:p>
          <a:p>
            <a:r>
              <a:rPr lang="zh-TW" altLang="zh-TW" sz="4400" dirty="0" smtClean="0"/>
              <a:t>課堂</a:t>
            </a:r>
            <a:r>
              <a:rPr lang="zh-TW" altLang="zh-TW" sz="4400" dirty="0"/>
              <a:t>參與</a:t>
            </a:r>
            <a:r>
              <a:rPr lang="en-US" altLang="zh-TW" sz="4400" dirty="0"/>
              <a:t>30</a:t>
            </a:r>
            <a:r>
              <a:rPr lang="en-US" altLang="zh-TW" sz="4400" dirty="0" smtClean="0"/>
              <a:t>%</a:t>
            </a:r>
            <a:endParaRPr lang="en-US" altLang="zh-TW" sz="4400" dirty="0"/>
          </a:p>
          <a:p>
            <a:r>
              <a:rPr lang="zh-TW" altLang="zh-TW" sz="4400" dirty="0" smtClean="0"/>
              <a:t>學習</a:t>
            </a:r>
            <a:r>
              <a:rPr lang="zh-TW" altLang="zh-TW" sz="4400" dirty="0"/>
              <a:t>成果作品</a:t>
            </a:r>
            <a:r>
              <a:rPr lang="en-US" altLang="zh-TW" sz="4400" dirty="0"/>
              <a:t>30%</a:t>
            </a: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2119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331305" y="1831525"/>
            <a:ext cx="11728174" cy="4595779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通過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GEPT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初級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程度即可。</a:t>
            </a:r>
          </a:p>
          <a:p>
            <a:pPr lvl="0"/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4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英美</a:t>
            </a:r>
            <a:r>
              <a:rPr lang="zh-TW" altLang="en-US" sz="4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r>
              <a:rPr lang="zh-TW" altLang="en-US" sz="4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應用有興趣者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400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</a:rPr>
              <a:t>【</a:t>
            </a:r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授課對象</a:t>
            </a:r>
            <a:r>
              <a:rPr lang="zh-TW" altLang="zh-TW" sz="8800" b="1" dirty="0">
                <a:uFillTx/>
              </a:rPr>
              <a:t>】</a:t>
            </a:r>
            <a:endParaRPr lang="zh-TW" altLang="zh-TW" sz="8800" b="1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7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002892" y="1831525"/>
            <a:ext cx="10852355" cy="4862722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大量提供英美生活</a:t>
            </a:r>
            <a:r>
              <a:rPr lang="zh-TW" altLang="en-US" sz="4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相關資料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讓學生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生活中體驗英美文化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400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實際操作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提升英語學習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動機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學習英文興趣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400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000" b="1" dirty="0">
                <a:uFillTx/>
              </a:rPr>
              <a:t>【</a:t>
            </a:r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課程目標</a:t>
            </a:r>
            <a:r>
              <a:rPr lang="zh-TW" altLang="zh-TW" sz="8000" b="1" dirty="0">
                <a:uFillTx/>
              </a:rPr>
              <a:t>】</a:t>
            </a:r>
            <a:endParaRPr lang="zh-TW" altLang="zh-TW" sz="8800" b="1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47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002892" y="1831525"/>
            <a:ext cx="10852355" cy="4862722"/>
          </a:xfrm>
          <a:solidFill>
            <a:schemeClr val="bg1">
              <a:alpha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教師和學生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研討為。</a:t>
            </a:r>
            <a:endParaRPr lang="en-US" altLang="zh-TW" sz="4400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提生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英語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動機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學生更多英語學習策略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著重於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英美語生活實際應用並且採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分組研討溝通討論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，加強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學生英語學習興趣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及自我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的信心培養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讓學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能享受</a:t>
            </a:r>
            <a:r>
              <a:rPr lang="zh-TW" altLang="en-US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英語的樂趣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400" dirty="0"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【上課方式】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002892" y="1831525"/>
            <a:ext cx="10852355" cy="4862722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課堂討論，引起動機。藉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實際操作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learning while doing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引發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的學習動機。</a:t>
            </a:r>
          </a:p>
          <a:p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藉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美語的語韻</a:t>
            </a:r>
            <a:r>
              <a:rPr lang="zh-TW" altLang="zh-TW" sz="4400" dirty="0" smtClean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達成學習的目標。</a:t>
            </a:r>
          </a:p>
          <a:p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藉由小組互動，促進學</a:t>
            </a:r>
            <a:r>
              <a:rPr lang="zh-TW" altLang="en-US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4400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合作學習的風氣。</a:t>
            </a: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【上課方式】</a:t>
            </a:r>
          </a:p>
        </p:txBody>
      </p:sp>
    </p:spTree>
    <p:extLst>
      <p:ext uri="{BB962C8B-B14F-4D97-AF65-F5344CB8AC3E}">
        <p14:creationId xmlns:p14="http://schemas.microsoft.com/office/powerpoint/2010/main" val="32321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81258" y="1831525"/>
            <a:ext cx="12010745" cy="4862722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marL="0" indent="0"/>
            <a:r>
              <a:rPr lang="zh-TW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01</a:t>
            </a:r>
            <a:r>
              <a:rPr lang="zh-TW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kern="100" dirty="0" smtClean="0">
                <a:effectLst/>
                <a:latin typeface="標楷體"/>
                <a:cs typeface="Times New Roman"/>
              </a:rPr>
              <a:t>Let’s Celebrate</a:t>
            </a: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/>
            <a:r>
              <a:rPr lang="zh-TW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02</a:t>
            </a:r>
            <a:r>
              <a:rPr lang="zh-TW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kern="100" dirty="0" smtClean="0">
                <a:latin typeface="標楷體"/>
                <a:cs typeface="Times New Roman"/>
              </a:rPr>
              <a:t>Let’s Celebrate</a:t>
            </a:r>
          </a:p>
          <a:p>
            <a:pPr marL="0" indent="0"/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</a:t>
            </a:r>
            <a:r>
              <a:rPr lang="zh-TW" altLang="en-US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kern="100" dirty="0" smtClean="0">
                <a:effectLst/>
                <a:latin typeface="標楷體"/>
                <a:cs typeface="Times New Roman"/>
              </a:rPr>
              <a:t>Afternoon Tea</a:t>
            </a: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【課程大綱】</a:t>
            </a:r>
          </a:p>
        </p:txBody>
      </p:sp>
    </p:spTree>
    <p:extLst>
      <p:ext uri="{BB962C8B-B14F-4D97-AF65-F5344CB8AC3E}">
        <p14:creationId xmlns:p14="http://schemas.microsoft.com/office/powerpoint/2010/main" val="22857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002892" y="1831525"/>
            <a:ext cx="11599925" cy="4862722"/>
          </a:xfrm>
          <a:solidFill>
            <a:schemeClr val="bg1">
              <a:alpha val="90000"/>
            </a:schemeClr>
          </a:solidFill>
        </p:spPr>
        <p:txBody>
          <a:bodyPr>
            <a:noAutofit/>
          </a:bodyPr>
          <a:lstStyle/>
          <a:p>
            <a:pPr marL="0" indent="0"/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04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/>
              <a:t> Your </a:t>
            </a:r>
            <a:r>
              <a:rPr lang="en-US" altLang="zh-TW" sz="4400" dirty="0" smtClean="0"/>
              <a:t>Recipe</a:t>
            </a:r>
            <a:endParaRPr lang="en-US" altLang="zh-TW" sz="3600" dirty="0">
              <a:solidFill>
                <a:srgbClr val="444444"/>
              </a:solidFill>
              <a:latin typeface="Helvetica"/>
            </a:endParaRPr>
          </a:p>
          <a:p>
            <a:pPr marL="0" indent="0"/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05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/>
              <a:t> Let’s </a:t>
            </a:r>
            <a:r>
              <a:rPr lang="en-US" altLang="zh-TW" sz="4400" dirty="0" smtClean="0"/>
              <a:t>celebrate</a:t>
            </a:r>
          </a:p>
          <a:p>
            <a:pPr marL="0" indent="0"/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4400" dirty="0"/>
              <a:t>Let’s celebrate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【課程大綱】</a:t>
            </a:r>
          </a:p>
        </p:txBody>
      </p:sp>
    </p:spTree>
    <p:extLst>
      <p:ext uri="{BB962C8B-B14F-4D97-AF65-F5344CB8AC3E}">
        <p14:creationId xmlns:p14="http://schemas.microsoft.com/office/powerpoint/2010/main" val="7807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50129" y="2090812"/>
            <a:ext cx="12156519" cy="4862722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40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07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 smtClean="0"/>
              <a:t>Entertainment</a:t>
            </a:r>
          </a:p>
          <a:p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/>
              <a:t>Lyrics </a:t>
            </a:r>
            <a:r>
              <a:rPr lang="en-US" altLang="zh-TW" sz="4400" dirty="0" smtClean="0"/>
              <a:t>explanation</a:t>
            </a:r>
          </a:p>
          <a:p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/>
              <a:t>Team performance</a:t>
            </a:r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【課程大綱】</a:t>
            </a:r>
          </a:p>
        </p:txBody>
      </p:sp>
    </p:spTree>
    <p:extLst>
      <p:ext uri="{BB962C8B-B14F-4D97-AF65-F5344CB8AC3E}">
        <p14:creationId xmlns:p14="http://schemas.microsoft.com/office/powerpoint/2010/main" val="4396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half" idx="1"/>
          </p:nvPr>
        </p:nvSpPr>
        <p:spPr>
          <a:xfrm>
            <a:off x="150129" y="2090812"/>
            <a:ext cx="12156519" cy="4862722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/>
              <a:t>The Art of </a:t>
            </a:r>
            <a:r>
              <a:rPr lang="en-US" altLang="zh-TW" sz="4400" dirty="0" smtClean="0"/>
              <a:t>Reading</a:t>
            </a:r>
          </a:p>
          <a:p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週：</a:t>
            </a:r>
            <a:r>
              <a:rPr lang="en-US" altLang="zh-TW" sz="4400" dirty="0"/>
              <a:t>The level of </a:t>
            </a:r>
            <a:r>
              <a:rPr lang="en-US" altLang="zh-TW" sz="4400" dirty="0" smtClean="0"/>
              <a:t>reading</a:t>
            </a:r>
          </a:p>
          <a:p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 smtClean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/>
              <a:t>Art </a:t>
            </a:r>
            <a:r>
              <a:rPr lang="en-US" altLang="zh-TW" sz="4400" dirty="0" smtClean="0"/>
              <a:t>Designer</a:t>
            </a:r>
          </a:p>
          <a:p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/>
              <a:t>Vocabulary </a:t>
            </a:r>
            <a:r>
              <a:rPr lang="en-US" altLang="zh-TW" sz="4400" dirty="0" smtClean="0"/>
              <a:t>learning</a:t>
            </a:r>
          </a:p>
          <a:p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/>
              <a:t>Let’s celebrate 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dirty="0"/>
              <a:t>Culture shock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440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1803728" y="418223"/>
            <a:ext cx="9060427" cy="1325563"/>
          </a:xfrm>
          <a:solidFill>
            <a:schemeClr val="bg1">
              <a:alpha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zh-TW" altLang="zh-TW" sz="8800" b="1" dirty="0"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【課程大綱】</a:t>
            </a:r>
          </a:p>
        </p:txBody>
      </p:sp>
    </p:spTree>
    <p:extLst>
      <p:ext uri="{BB962C8B-B14F-4D97-AF65-F5344CB8AC3E}">
        <p14:creationId xmlns:p14="http://schemas.microsoft.com/office/powerpoint/2010/main" val="29662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1595</TotalTime>
  <Words>323</Words>
  <Application>Microsoft Office PowerPoint</Application>
  <PresentationFormat>寬螢幕</PresentationFormat>
  <Paragraphs>45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4" baseType="lpstr">
      <vt:lpstr>Tunga</vt:lpstr>
      <vt:lpstr>Twinkl</vt:lpstr>
      <vt:lpstr>文鼎勘亭流</vt:lpstr>
      <vt:lpstr>微軟正黑體</vt:lpstr>
      <vt:lpstr>新細明體</vt:lpstr>
      <vt:lpstr>標楷體</vt:lpstr>
      <vt:lpstr>Arial</vt:lpstr>
      <vt:lpstr>Franklin Gothic Book</vt:lpstr>
      <vt:lpstr>Franklin Gothic Medium</vt:lpstr>
      <vt:lpstr>Helvetica</vt:lpstr>
      <vt:lpstr>Times New Roman</vt:lpstr>
      <vt:lpstr>Wingdings</vt:lpstr>
      <vt:lpstr>角度</vt:lpstr>
      <vt:lpstr>高二英文補強 English Remedy Teaching</vt:lpstr>
      <vt:lpstr>【授課對象】</vt:lpstr>
      <vt:lpstr>【課程目標】</vt:lpstr>
      <vt:lpstr>【上課方式】</vt:lpstr>
      <vt:lpstr>【上課方式】</vt:lpstr>
      <vt:lpstr>【課程大綱】</vt:lpstr>
      <vt:lpstr>【課程大綱】</vt:lpstr>
      <vt:lpstr>【課程大綱】</vt:lpstr>
      <vt:lpstr>【課程大綱】</vt:lpstr>
      <vt:lpstr>【課程大綱】</vt:lpstr>
      <vt:lpstr>【評量方式】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觀光英語~ 環遊世界FUN英文</dc:title>
  <dc:creator>Siobhan Chen</dc:creator>
  <cp:lastModifiedBy>Microsoft 帳戶</cp:lastModifiedBy>
  <cp:revision>38</cp:revision>
  <dcterms:created xsi:type="dcterms:W3CDTF">2019-01-24T04:37:14Z</dcterms:created>
  <dcterms:modified xsi:type="dcterms:W3CDTF">2024-12-26T14:31:58Z</dcterms:modified>
</cp:coreProperties>
</file>