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5" r:id="rId1"/>
  </p:sldMasterIdLst>
  <p:sldIdLst>
    <p:sldId id="271" r:id="rId2"/>
    <p:sldId id="274" r:id="rId3"/>
    <p:sldId id="272" r:id="rId4"/>
    <p:sldId id="257" r:id="rId5"/>
    <p:sldId id="275" r:id="rId6"/>
    <p:sldId id="276" r:id="rId7"/>
    <p:sldId id="281" r:id="rId8"/>
    <p:sldId id="277" r:id="rId9"/>
    <p:sldId id="282" r:id="rId10"/>
    <p:sldId id="283" r:id="rId11"/>
    <p:sldId id="280" r:id="rId1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inkl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inkl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inkl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inkl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inkl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inkl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inkl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inkl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ink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rgbClr val="00000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89484" y="1730403"/>
            <a:ext cx="7531497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616370" y="2470926"/>
            <a:ext cx="8681508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7F6-A842-4FB6-B848-D33EFE07DF71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06F9-D094-474E-B06A-D8BAF44C8F1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7F6-A842-4FB6-B848-D33EFE07DF71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06F9-D094-474E-B06A-D8BAF44C8F1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67836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67836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7F6-A842-4FB6-B848-D33EFE07DF71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06F9-D094-474E-B06A-D8BAF44C8F1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標題投影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580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7F6-A842-4FB6-B848-D33EFE07DF71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06F9-D094-474E-B06A-D8BAF44C8F1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92532" y="1726738"/>
            <a:ext cx="7534656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621536" y="2468304"/>
            <a:ext cx="8680704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7F6-A842-4FB6-B848-D33EFE07DF71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06F9-D094-474E-B06A-D8BAF44C8F1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688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7F6-A842-4FB6-B848-D33EFE07DF71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06F9-D094-474E-B06A-D8BAF44C8F1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2200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6688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6688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7F6-A842-4FB6-B848-D33EFE07DF71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06F9-D094-474E-B06A-D8BAF44C8F1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7F6-A842-4FB6-B848-D33EFE07DF71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06F9-D094-474E-B06A-D8BAF44C8F1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7F6-A842-4FB6-B848-D33EFE07DF71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06F9-D094-474E-B06A-D8BAF44C8F1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1720852" y="-1720850"/>
            <a:ext cx="6858000" cy="1029970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46573" y="1576104"/>
            <a:ext cx="694944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2737" y="2618913"/>
            <a:ext cx="507703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730605" y="2253385"/>
            <a:ext cx="7726347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7F6-A842-4FB6-B848-D33EFE07DF71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B906F9-D094-474E-B06A-D8BAF44C8F1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705101" y="0"/>
            <a:ext cx="9486900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5048250"/>
            <a:ext cx="4762500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94929" y="1717501"/>
            <a:ext cx="73152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524639" y="2180529"/>
            <a:ext cx="8128727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417F6-A842-4FB6-B848-D33EFE07DF71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906F9-D094-474E-B06A-D8BAF44C8F1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0633"/>
            <a:ext cx="4765676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5051293"/>
            <a:ext cx="12195173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365760"/>
            <a:ext cx="1002792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00629"/>
            <a:ext cx="1002792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68224" y="5870448"/>
            <a:ext cx="2901696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53417F6-A842-4FB6-B848-D33EFE07DF71}" type="datetimeFigureOut">
              <a:rPr lang="zh-TW" altLang="en-US" smtClean="0"/>
              <a:t>2024/12/26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019" y="6285122"/>
            <a:ext cx="6299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1384" y="6170822"/>
            <a:ext cx="67056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CB906F9-D094-474E-B06A-D8BAF44C8F1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4007" r:id="rId2"/>
    <p:sldLayoutId id="2147484008" r:id="rId3"/>
    <p:sldLayoutId id="2147484009" r:id="rId4"/>
    <p:sldLayoutId id="2147484010" r:id="rId5"/>
    <p:sldLayoutId id="2147484011" r:id="rId6"/>
    <p:sldLayoutId id="2147484012" r:id="rId7"/>
    <p:sldLayoutId id="2147484013" r:id="rId8"/>
    <p:sldLayoutId id="2147484014" r:id="rId9"/>
    <p:sldLayoutId id="2147484015" r:id="rId10"/>
    <p:sldLayoutId id="2147484016" r:id="rId11"/>
    <p:sldLayoutId id="2147484017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alphaModFix amt="9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標題 10"/>
          <p:cNvSpPr>
            <a:spLocks noGrp="1"/>
          </p:cNvSpPr>
          <p:nvPr>
            <p:ph type="title" idx="4294967295"/>
          </p:nvPr>
        </p:nvSpPr>
        <p:spPr>
          <a:xfrm>
            <a:off x="154236" y="572876"/>
            <a:ext cx="5629619" cy="1994053"/>
          </a:xfrm>
          <a:prstGeom prst="roundRect">
            <a:avLst>
              <a:gd name="adj" fmla="val 9639"/>
            </a:avLst>
          </a:prstGeom>
          <a:solidFill>
            <a:schemeClr val="accent2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zh-TW" altLang="en-US" sz="4400" dirty="0" smtClean="0"/>
              <a:t>高二</a:t>
            </a:r>
            <a:r>
              <a:rPr lang="zh-TW" altLang="zh-TW" sz="4400" dirty="0" smtClean="0"/>
              <a:t>英文</a:t>
            </a:r>
            <a:r>
              <a:rPr lang="zh-TW" altLang="zh-TW" sz="4400" dirty="0"/>
              <a:t>補</a:t>
            </a:r>
            <a:r>
              <a:rPr lang="zh-TW" altLang="zh-TW" sz="4400" dirty="0" smtClean="0"/>
              <a:t>強</a:t>
            </a:r>
            <a:r>
              <a:rPr lang="en-US" altLang="zh-TW" sz="4400" dirty="0" smtClean="0"/>
              <a:t/>
            </a:r>
            <a:br>
              <a:rPr lang="en-US" altLang="zh-TW" sz="4400" dirty="0" smtClean="0"/>
            </a:br>
            <a:r>
              <a:rPr lang="en-US" altLang="zh-TW" sz="4400" dirty="0" smtClean="0"/>
              <a:t>English </a:t>
            </a:r>
            <a:r>
              <a:rPr lang="en-US" altLang="zh-TW" sz="4400" dirty="0"/>
              <a:t>Remedy Teaching</a:t>
            </a:r>
            <a:endParaRPr lang="zh-TW" altLang="zh-TW" sz="4400" dirty="0"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標題 10">
            <a:extLst>
              <a:ext uri="{FF2B5EF4-FFF2-40B4-BE49-F238E27FC236}">
                <a16:creationId xmlns="" xmlns:a16="http://schemas.microsoft.com/office/drawing/2014/main" id="{8C0837E1-5968-469C-B751-A069CCBB0A1D}"/>
              </a:ext>
            </a:extLst>
          </p:cNvPr>
          <p:cNvSpPr txBox="1">
            <a:spLocks/>
          </p:cNvSpPr>
          <p:nvPr/>
        </p:nvSpPr>
        <p:spPr bwMode="auto">
          <a:xfrm>
            <a:off x="26235" y="5480241"/>
            <a:ext cx="12139535" cy="1325563"/>
          </a:xfrm>
          <a:prstGeom prst="roundRect">
            <a:avLst>
              <a:gd name="adj" fmla="val 9639"/>
            </a:avLst>
          </a:prstGeom>
          <a:solidFill>
            <a:srgbClr val="00B0F0">
              <a:alpha val="89000"/>
            </a:srgbClr>
          </a:solidFill>
          <a:ln>
            <a:noFill/>
          </a:ln>
        </p:spPr>
        <p:txBody>
          <a:bodyPr vert="horz" wrap="square" lIns="252000" tIns="252000" rIns="252000" bIns="252000" numCol="1" anchor="ctr" anchorCtr="1" compatLnSpc="1">
            <a:prstTxWarp prst="textNoShape">
              <a:avLst/>
            </a:prstTxWarp>
            <a:normAutofit fontScale="75000" lnSpcReduction="20000"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1C1C1C"/>
                </a:solidFill>
                <a:latin typeface="Twinkl" pitchFamily="50" charset="0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C1C1C"/>
                </a:solidFill>
                <a:latin typeface="Twinkl"/>
              </a:defRPr>
            </a:lvl9pPr>
          </a:lstStyle>
          <a:p>
            <a:pPr algn="ctr"/>
            <a:endParaRPr lang="zh-TW" altLang="zh-TW" sz="8800" dirty="0">
              <a:ln>
                <a:solidFill>
                  <a:schemeClr val="tx2"/>
                </a:solidFill>
              </a:ln>
              <a:solidFill>
                <a:srgbClr val="FFC000"/>
              </a:solidFill>
              <a:latin typeface="標楷體" panose="03000509000000000000" pitchFamily="65" charset="-120"/>
              <a:ea typeface="文鼎勘亭流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190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內容版面配置區 12"/>
          <p:cNvSpPr>
            <a:spLocks noGrp="1"/>
          </p:cNvSpPr>
          <p:nvPr>
            <p:ph sz="half" idx="1"/>
          </p:nvPr>
        </p:nvSpPr>
        <p:spPr>
          <a:xfrm>
            <a:off x="150129" y="2090812"/>
            <a:ext cx="12156519" cy="4862722"/>
          </a:xfrm>
          <a:solidFill>
            <a:schemeClr val="bg1">
              <a:alpha val="90000"/>
            </a:schemeClr>
          </a:solidFill>
        </p:spPr>
        <p:txBody>
          <a:bodyPr>
            <a:normAutofit/>
          </a:bodyPr>
          <a:lstStyle/>
          <a:p>
            <a:r>
              <a:rPr lang="zh-TW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16</a:t>
            </a:r>
            <a:r>
              <a:rPr lang="zh-TW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週：</a:t>
            </a:r>
            <a:r>
              <a:rPr lang="en-US" altLang="zh-TW" sz="4400" dirty="0"/>
              <a:t>Reflection</a:t>
            </a:r>
            <a:endParaRPr lang="en-US" altLang="zh-TW" sz="4400" dirty="0" smtClean="0"/>
          </a:p>
          <a:p>
            <a:r>
              <a:rPr lang="zh-TW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17</a:t>
            </a:r>
            <a:r>
              <a:rPr lang="zh-TW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週：</a:t>
            </a:r>
            <a:r>
              <a:rPr lang="en-US" altLang="zh-TW" sz="4400" dirty="0" smtClean="0"/>
              <a:t>Vocabularies</a:t>
            </a:r>
          </a:p>
          <a:p>
            <a:r>
              <a:rPr lang="zh-TW" altLang="en-US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18</a:t>
            </a:r>
            <a:r>
              <a:rPr lang="zh-TW" altLang="en-US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週 </a:t>
            </a:r>
            <a:r>
              <a:rPr lang="en-US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4400" dirty="0" smtClean="0"/>
              <a:t>Tourism</a:t>
            </a:r>
          </a:p>
          <a:p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週 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4400" dirty="0"/>
              <a:t>Review</a:t>
            </a:r>
            <a:endParaRPr lang="en-US" altLang="zh-TW" sz="4400" dirty="0">
              <a:uFillTx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1" name="標題 10"/>
          <p:cNvSpPr>
            <a:spLocks noGrp="1"/>
          </p:cNvSpPr>
          <p:nvPr>
            <p:ph type="title"/>
          </p:nvPr>
        </p:nvSpPr>
        <p:spPr>
          <a:xfrm>
            <a:off x="1803728" y="418223"/>
            <a:ext cx="9060427" cy="1325563"/>
          </a:xfrm>
          <a:solidFill>
            <a:schemeClr val="bg1">
              <a:alpha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zh-TW" altLang="zh-TW" sz="8800" b="1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【課程大綱】</a:t>
            </a:r>
          </a:p>
        </p:txBody>
      </p:sp>
    </p:spTree>
    <p:extLst>
      <p:ext uri="{BB962C8B-B14F-4D97-AF65-F5344CB8AC3E}">
        <p14:creationId xmlns:p14="http://schemas.microsoft.com/office/powerpoint/2010/main" val="337308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內容版面配置區 12"/>
          <p:cNvSpPr>
            <a:spLocks noGrp="1"/>
          </p:cNvSpPr>
          <p:nvPr>
            <p:ph sz="half" idx="1"/>
          </p:nvPr>
        </p:nvSpPr>
        <p:spPr>
          <a:xfrm>
            <a:off x="1002892" y="1831525"/>
            <a:ext cx="10852355" cy="3192167"/>
          </a:xfrm>
          <a:solidFill>
            <a:schemeClr val="bg1">
              <a:alpha val="9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altLang="zh-TW" sz="4400" dirty="0">
              <a:uFillTx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zh-TW" sz="4400" dirty="0"/>
              <a:t>小組報告</a:t>
            </a:r>
            <a:r>
              <a:rPr lang="en-US" altLang="zh-TW" sz="4400" dirty="0"/>
              <a:t>20</a:t>
            </a:r>
            <a:r>
              <a:rPr lang="en-US" altLang="zh-TW" sz="4400" dirty="0" smtClean="0"/>
              <a:t>%</a:t>
            </a:r>
            <a:endParaRPr lang="en-US" altLang="zh-TW" sz="4400" dirty="0"/>
          </a:p>
          <a:p>
            <a:r>
              <a:rPr lang="zh-TW" altLang="zh-TW" sz="4400" dirty="0" smtClean="0"/>
              <a:t>隨</a:t>
            </a:r>
            <a:r>
              <a:rPr lang="zh-TW" altLang="zh-TW" sz="4400" dirty="0"/>
              <a:t>堂測驗</a:t>
            </a:r>
            <a:r>
              <a:rPr lang="en-US" altLang="zh-TW" sz="4400" dirty="0"/>
              <a:t>20</a:t>
            </a:r>
            <a:r>
              <a:rPr lang="en-US" altLang="zh-TW" sz="4400" dirty="0" smtClean="0"/>
              <a:t>%</a:t>
            </a:r>
          </a:p>
          <a:p>
            <a:r>
              <a:rPr lang="zh-TW" altLang="zh-TW" sz="4400" dirty="0" smtClean="0"/>
              <a:t>課堂</a:t>
            </a:r>
            <a:r>
              <a:rPr lang="zh-TW" altLang="zh-TW" sz="4400" dirty="0"/>
              <a:t>參與</a:t>
            </a:r>
            <a:r>
              <a:rPr lang="en-US" altLang="zh-TW" sz="4400" dirty="0"/>
              <a:t>30</a:t>
            </a:r>
            <a:r>
              <a:rPr lang="en-US" altLang="zh-TW" sz="4400" dirty="0" smtClean="0"/>
              <a:t>%</a:t>
            </a:r>
            <a:endParaRPr lang="en-US" altLang="zh-TW" sz="4400" dirty="0"/>
          </a:p>
          <a:p>
            <a:r>
              <a:rPr lang="zh-TW" altLang="zh-TW" sz="4400" dirty="0" smtClean="0"/>
              <a:t>學習</a:t>
            </a:r>
            <a:r>
              <a:rPr lang="zh-TW" altLang="zh-TW" sz="4400" dirty="0"/>
              <a:t>成果作品</a:t>
            </a:r>
            <a:r>
              <a:rPr lang="en-US" altLang="zh-TW" sz="4400" dirty="0"/>
              <a:t>30%</a:t>
            </a:r>
            <a:endParaRPr lang="en-US" altLang="zh-TW" sz="4400" dirty="0">
              <a:uFillTx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1" name="標題 10"/>
          <p:cNvSpPr>
            <a:spLocks noGrp="1"/>
          </p:cNvSpPr>
          <p:nvPr>
            <p:ph type="title"/>
          </p:nvPr>
        </p:nvSpPr>
        <p:spPr>
          <a:xfrm>
            <a:off x="1803728" y="418223"/>
            <a:ext cx="9060427" cy="1325563"/>
          </a:xfrm>
          <a:solidFill>
            <a:schemeClr val="bg1">
              <a:alpha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zh-TW" altLang="zh-TW" sz="8800" b="1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8800" b="1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評量方式</a:t>
            </a:r>
            <a:r>
              <a:rPr lang="zh-TW" altLang="zh-TW" sz="8800" b="1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421198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內容版面配置區 12"/>
          <p:cNvSpPr>
            <a:spLocks noGrp="1"/>
          </p:cNvSpPr>
          <p:nvPr>
            <p:ph sz="half" idx="1"/>
          </p:nvPr>
        </p:nvSpPr>
        <p:spPr>
          <a:xfrm>
            <a:off x="331305" y="1831525"/>
            <a:ext cx="11728174" cy="4595779"/>
          </a:xfrm>
          <a:solidFill>
            <a:schemeClr val="bg1">
              <a:alpha val="9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通過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GEPT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初級</a:t>
            </a:r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英文</a:t>
            </a:r>
            <a:r>
              <a:rPr lang="zh-TW" altLang="zh-TW" sz="4400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程度即可。</a:t>
            </a:r>
          </a:p>
          <a:p>
            <a:pPr lvl="0"/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對於</a:t>
            </a:r>
            <a:r>
              <a:rPr lang="zh-TW" altLang="en-US" sz="4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英美</a:t>
            </a:r>
            <a:r>
              <a:rPr lang="zh-TW" altLang="en-US" sz="4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文化</a:t>
            </a:r>
            <a:r>
              <a:rPr lang="zh-TW" altLang="en-US" sz="4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生活</a:t>
            </a:r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zh-TW" sz="4400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應用有興趣者</a:t>
            </a:r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4400" dirty="0"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標題 10"/>
          <p:cNvSpPr>
            <a:spLocks noGrp="1"/>
          </p:cNvSpPr>
          <p:nvPr>
            <p:ph type="title"/>
          </p:nvPr>
        </p:nvSpPr>
        <p:spPr>
          <a:xfrm>
            <a:off x="1803728" y="418223"/>
            <a:ext cx="9060427" cy="1325563"/>
          </a:xfrm>
          <a:solidFill>
            <a:schemeClr val="bg1">
              <a:alpha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zh-TW" altLang="zh-TW" sz="8800" b="1" dirty="0">
                <a:uFillTx/>
              </a:rPr>
              <a:t>【</a:t>
            </a:r>
            <a:r>
              <a:rPr lang="zh-TW" altLang="zh-TW" sz="8800" b="1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授課對象</a:t>
            </a:r>
            <a:r>
              <a:rPr lang="zh-TW" altLang="zh-TW" sz="8800" b="1" dirty="0">
                <a:uFillTx/>
              </a:rPr>
              <a:t>】</a:t>
            </a:r>
            <a:endParaRPr lang="zh-TW" altLang="zh-TW" sz="8800" b="1" dirty="0"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6774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內容版面配置區 12"/>
          <p:cNvSpPr>
            <a:spLocks noGrp="1"/>
          </p:cNvSpPr>
          <p:nvPr>
            <p:ph sz="half" idx="1"/>
          </p:nvPr>
        </p:nvSpPr>
        <p:spPr>
          <a:xfrm>
            <a:off x="1002892" y="1831525"/>
            <a:ext cx="10852355" cy="4862722"/>
          </a:xfrm>
          <a:solidFill>
            <a:schemeClr val="bg1">
              <a:alpha val="90000"/>
            </a:schemeClr>
          </a:solidFill>
        </p:spPr>
        <p:txBody>
          <a:bodyPr>
            <a:normAutofit/>
          </a:bodyPr>
          <a:lstStyle/>
          <a:p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en-US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大量提供英美生活</a:t>
            </a:r>
            <a:r>
              <a:rPr lang="zh-TW" altLang="en-US" sz="4400" dirty="0" smtClean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相關資料</a:t>
            </a:r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讓學生</a:t>
            </a:r>
            <a:r>
              <a:rPr lang="zh-TW" altLang="en-US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生活中體驗英美文化</a:t>
            </a:r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4400" dirty="0"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zh-TW" altLang="en-US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實際操作</a:t>
            </a:r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活動</a:t>
            </a:r>
            <a:r>
              <a:rPr lang="zh-TW" altLang="zh-TW" sz="4400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提升英語學習</a:t>
            </a:r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動機</a:t>
            </a:r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並</a:t>
            </a:r>
            <a:r>
              <a:rPr lang="zh-TW" altLang="en-US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學習英文興趣</a:t>
            </a:r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4400" dirty="0"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標題 10"/>
          <p:cNvSpPr>
            <a:spLocks noGrp="1"/>
          </p:cNvSpPr>
          <p:nvPr>
            <p:ph type="title"/>
          </p:nvPr>
        </p:nvSpPr>
        <p:spPr>
          <a:xfrm>
            <a:off x="1803728" y="418223"/>
            <a:ext cx="9060427" cy="1325563"/>
          </a:xfrm>
          <a:solidFill>
            <a:schemeClr val="bg1">
              <a:alpha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zh-TW" altLang="zh-TW" sz="8000" b="1" dirty="0">
                <a:uFillTx/>
              </a:rPr>
              <a:t>【</a:t>
            </a:r>
            <a:r>
              <a:rPr lang="zh-TW" altLang="zh-TW" sz="8800" b="1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課程目標</a:t>
            </a:r>
            <a:r>
              <a:rPr lang="zh-TW" altLang="zh-TW" sz="8000" b="1" dirty="0">
                <a:uFillTx/>
              </a:rPr>
              <a:t>】</a:t>
            </a:r>
            <a:endParaRPr lang="zh-TW" altLang="zh-TW" sz="8800" b="1" dirty="0"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7472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內容版面配置區 12"/>
          <p:cNvSpPr>
            <a:spLocks noGrp="1"/>
          </p:cNvSpPr>
          <p:nvPr>
            <p:ph sz="half" idx="1"/>
          </p:nvPr>
        </p:nvSpPr>
        <p:spPr>
          <a:xfrm>
            <a:off x="1002892" y="1831525"/>
            <a:ext cx="10852355" cy="4862722"/>
          </a:xfrm>
          <a:solidFill>
            <a:schemeClr val="bg1">
              <a:alpha val="90000"/>
            </a:schemeClr>
          </a:solidFill>
        </p:spPr>
        <p:txBody>
          <a:bodyPr>
            <a:normAutofit lnSpcReduction="10000"/>
          </a:bodyPr>
          <a:lstStyle/>
          <a:p>
            <a:r>
              <a:rPr lang="zh-TW" altLang="en-US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教師和學生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共同</a:t>
            </a:r>
            <a:r>
              <a:rPr lang="zh-TW" altLang="en-US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研討為。</a:t>
            </a:r>
            <a:endParaRPr lang="en-US" altLang="zh-TW" sz="4400" dirty="0"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提生</a:t>
            </a:r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學習</a:t>
            </a:r>
            <a:r>
              <a:rPr lang="zh-TW" altLang="zh-TW" sz="4400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英語</a:t>
            </a:r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動機</a:t>
            </a:r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4400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提供</a:t>
            </a:r>
            <a:r>
              <a:rPr lang="zh-TW" altLang="en-US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學生更多英語學習策略</a:t>
            </a:r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著重於</a:t>
            </a:r>
            <a:r>
              <a:rPr lang="zh-TW" altLang="en-US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英美語生活實際應用並且採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分組研討溝通討論</a:t>
            </a:r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，加強</a:t>
            </a:r>
            <a:r>
              <a:rPr lang="zh-TW" altLang="en-US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學生英語學習興趣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及自我</a:t>
            </a:r>
            <a:r>
              <a:rPr lang="zh-TW" altLang="en-US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的信心培養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讓學</a:t>
            </a:r>
            <a:r>
              <a:rPr lang="zh-TW" altLang="en-US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生</a:t>
            </a:r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能享受</a:t>
            </a:r>
            <a:r>
              <a:rPr lang="zh-TW" altLang="en-US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學習</a:t>
            </a:r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英語的樂趣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4400" dirty="0">
              <a:uFillTx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標題 10"/>
          <p:cNvSpPr>
            <a:spLocks noGrp="1"/>
          </p:cNvSpPr>
          <p:nvPr>
            <p:ph type="title"/>
          </p:nvPr>
        </p:nvSpPr>
        <p:spPr>
          <a:xfrm>
            <a:off x="1803728" y="418223"/>
            <a:ext cx="9060427" cy="1325563"/>
          </a:xfrm>
          <a:solidFill>
            <a:schemeClr val="bg1">
              <a:alpha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zh-TW" altLang="zh-TW" sz="8800" b="1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【上課方式】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內容版面配置區 12"/>
          <p:cNvSpPr>
            <a:spLocks noGrp="1"/>
          </p:cNvSpPr>
          <p:nvPr>
            <p:ph sz="half" idx="1"/>
          </p:nvPr>
        </p:nvSpPr>
        <p:spPr>
          <a:xfrm>
            <a:off x="1002892" y="1831525"/>
            <a:ext cx="10852355" cy="4862722"/>
          </a:xfrm>
          <a:solidFill>
            <a:schemeClr val="bg1">
              <a:alpha val="90000"/>
            </a:schemeClr>
          </a:solidFill>
        </p:spPr>
        <p:txBody>
          <a:bodyPr>
            <a:normAutofit/>
          </a:bodyPr>
          <a:lstStyle/>
          <a:p>
            <a:r>
              <a:rPr lang="zh-TW" altLang="zh-TW" sz="4400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課堂討論，引起動機。藉</a:t>
            </a:r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由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實際操作 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learning while doing</a:t>
            </a:r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引發</a:t>
            </a:r>
            <a:r>
              <a:rPr lang="zh-TW" altLang="zh-TW" sz="4400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r>
              <a:rPr lang="zh-TW" altLang="en-US" sz="4400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生</a:t>
            </a:r>
            <a:r>
              <a:rPr lang="zh-TW" altLang="zh-TW" sz="4400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的學習動機。</a:t>
            </a:r>
          </a:p>
          <a:p>
            <a:r>
              <a:rPr lang="zh-TW" altLang="zh-TW" sz="4400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藉</a:t>
            </a:r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由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英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美語的語韻</a:t>
            </a:r>
            <a:r>
              <a:rPr lang="zh-TW" altLang="zh-TW" sz="4400" dirty="0" smtClean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來</a:t>
            </a:r>
            <a:r>
              <a:rPr lang="zh-TW" altLang="zh-TW" sz="4400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達成學習的目標。</a:t>
            </a:r>
          </a:p>
          <a:p>
            <a:r>
              <a:rPr lang="zh-TW" altLang="zh-TW" sz="4400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藉由小組互動，促進學</a:t>
            </a:r>
            <a:r>
              <a:rPr lang="zh-TW" altLang="en-US" sz="4400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生</a:t>
            </a:r>
            <a:r>
              <a:rPr lang="zh-TW" altLang="zh-TW" sz="4400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合作學習的風氣。</a:t>
            </a:r>
          </a:p>
        </p:txBody>
      </p:sp>
      <p:sp>
        <p:nvSpPr>
          <p:cNvPr id="11" name="標題 10"/>
          <p:cNvSpPr>
            <a:spLocks noGrp="1"/>
          </p:cNvSpPr>
          <p:nvPr>
            <p:ph type="title"/>
          </p:nvPr>
        </p:nvSpPr>
        <p:spPr>
          <a:xfrm>
            <a:off x="1803728" y="418223"/>
            <a:ext cx="9060427" cy="1325563"/>
          </a:xfrm>
          <a:solidFill>
            <a:schemeClr val="bg1">
              <a:alpha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zh-TW" altLang="zh-TW" sz="8800" b="1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【上課方式】</a:t>
            </a:r>
          </a:p>
        </p:txBody>
      </p:sp>
    </p:spTree>
    <p:extLst>
      <p:ext uri="{BB962C8B-B14F-4D97-AF65-F5344CB8AC3E}">
        <p14:creationId xmlns:p14="http://schemas.microsoft.com/office/powerpoint/2010/main" val="323211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內容版面配置區 12"/>
          <p:cNvSpPr>
            <a:spLocks noGrp="1"/>
          </p:cNvSpPr>
          <p:nvPr>
            <p:ph sz="half" idx="1"/>
          </p:nvPr>
        </p:nvSpPr>
        <p:spPr>
          <a:xfrm>
            <a:off x="181258" y="1831525"/>
            <a:ext cx="12010745" cy="4862722"/>
          </a:xfrm>
          <a:solidFill>
            <a:schemeClr val="bg1">
              <a:alpha val="90000"/>
            </a:schemeClr>
          </a:solidFill>
        </p:spPr>
        <p:txBody>
          <a:bodyPr>
            <a:normAutofit/>
          </a:bodyPr>
          <a:lstStyle/>
          <a:p>
            <a:pPr marL="0" indent="0"/>
            <a:r>
              <a:rPr lang="zh-TW" altLang="zh-TW" sz="4400" dirty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4400" dirty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01</a:t>
            </a:r>
            <a:r>
              <a:rPr lang="zh-TW" altLang="zh-TW" sz="4400" dirty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週</a:t>
            </a:r>
            <a:r>
              <a:rPr lang="zh-TW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400" kern="100" dirty="0" smtClean="0">
                <a:effectLst/>
                <a:latin typeface="標楷體"/>
                <a:cs typeface="Times New Roman"/>
              </a:rPr>
              <a:t>Let’s Celebrate</a:t>
            </a:r>
            <a:endParaRPr lang="en-US" altLang="zh-TW" sz="4400" dirty="0">
              <a:uFillTx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/>
            <a:r>
              <a:rPr lang="zh-TW" altLang="zh-TW" sz="4400" dirty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4400" dirty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02</a:t>
            </a:r>
            <a:r>
              <a:rPr lang="zh-TW" altLang="zh-TW" sz="4400" dirty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週</a:t>
            </a:r>
            <a:r>
              <a:rPr lang="zh-TW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400" kern="100" dirty="0" smtClean="0">
                <a:latin typeface="標楷體"/>
                <a:cs typeface="Times New Roman"/>
              </a:rPr>
              <a:t>Let’s Celebrate</a:t>
            </a:r>
          </a:p>
          <a:p>
            <a:pPr marL="0" indent="0"/>
            <a:r>
              <a:rPr lang="zh-TW" altLang="en-US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4400" dirty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03</a:t>
            </a:r>
            <a:r>
              <a:rPr lang="zh-TW" altLang="en-US" sz="4400" dirty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週 </a:t>
            </a:r>
            <a:r>
              <a:rPr lang="en-US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4400" kern="100" dirty="0" smtClean="0">
                <a:effectLst/>
                <a:latin typeface="標楷體"/>
                <a:cs typeface="Times New Roman"/>
              </a:rPr>
              <a:t>Afternoon Tea</a:t>
            </a:r>
            <a:endParaRPr lang="en-US" altLang="zh-TW" sz="4400" dirty="0">
              <a:uFillTx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1" name="標題 10"/>
          <p:cNvSpPr>
            <a:spLocks noGrp="1"/>
          </p:cNvSpPr>
          <p:nvPr>
            <p:ph type="title"/>
          </p:nvPr>
        </p:nvSpPr>
        <p:spPr>
          <a:xfrm>
            <a:off x="1803728" y="418223"/>
            <a:ext cx="9060427" cy="1325563"/>
          </a:xfrm>
          <a:solidFill>
            <a:schemeClr val="bg1">
              <a:alpha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zh-TW" altLang="zh-TW" sz="8800" b="1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【課程大綱】</a:t>
            </a:r>
          </a:p>
        </p:txBody>
      </p:sp>
    </p:spTree>
    <p:extLst>
      <p:ext uri="{BB962C8B-B14F-4D97-AF65-F5344CB8AC3E}">
        <p14:creationId xmlns:p14="http://schemas.microsoft.com/office/powerpoint/2010/main" val="228577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內容版面配置區 12"/>
          <p:cNvSpPr>
            <a:spLocks noGrp="1"/>
          </p:cNvSpPr>
          <p:nvPr>
            <p:ph sz="half" idx="1"/>
          </p:nvPr>
        </p:nvSpPr>
        <p:spPr>
          <a:xfrm>
            <a:off x="1002892" y="1831525"/>
            <a:ext cx="11599925" cy="4862722"/>
          </a:xfrm>
          <a:solidFill>
            <a:schemeClr val="bg1">
              <a:alpha val="90000"/>
            </a:schemeClr>
          </a:solidFill>
        </p:spPr>
        <p:txBody>
          <a:bodyPr>
            <a:noAutofit/>
          </a:bodyPr>
          <a:lstStyle/>
          <a:p>
            <a:pPr marL="0" indent="0"/>
            <a:r>
              <a:rPr lang="zh-TW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04</a:t>
            </a:r>
            <a:r>
              <a:rPr lang="zh-TW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週：</a:t>
            </a:r>
            <a:r>
              <a:rPr lang="en-US" altLang="zh-TW" sz="4400" dirty="0"/>
              <a:t> Your </a:t>
            </a:r>
            <a:r>
              <a:rPr lang="en-US" altLang="zh-TW" sz="4400" dirty="0" smtClean="0"/>
              <a:t>Recipe</a:t>
            </a:r>
            <a:endParaRPr lang="en-US" altLang="zh-TW" sz="3600" dirty="0">
              <a:solidFill>
                <a:srgbClr val="444444"/>
              </a:solidFill>
              <a:latin typeface="Helvetica"/>
            </a:endParaRPr>
          </a:p>
          <a:p>
            <a:pPr marL="0" indent="0"/>
            <a:r>
              <a:rPr lang="zh-TW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05</a:t>
            </a:r>
            <a:r>
              <a:rPr lang="zh-TW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週：</a:t>
            </a:r>
            <a:r>
              <a:rPr lang="en-US" altLang="zh-TW" sz="4400" dirty="0"/>
              <a:t> Let’s </a:t>
            </a:r>
            <a:r>
              <a:rPr lang="en-US" altLang="zh-TW" sz="4400" dirty="0" smtClean="0"/>
              <a:t>celebrate</a:t>
            </a:r>
          </a:p>
          <a:p>
            <a:pPr marL="0" indent="0"/>
            <a:r>
              <a:rPr lang="zh-TW" altLang="en-US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06</a:t>
            </a:r>
            <a:r>
              <a:rPr lang="zh-TW" altLang="en-US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週 </a:t>
            </a:r>
            <a:r>
              <a:rPr lang="en-US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en-US" altLang="zh-TW" sz="4400" dirty="0"/>
              <a:t>Let’s celebrate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TW" sz="4400" dirty="0">
              <a:uFillTx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1" name="標題 10"/>
          <p:cNvSpPr>
            <a:spLocks noGrp="1"/>
          </p:cNvSpPr>
          <p:nvPr>
            <p:ph type="title"/>
          </p:nvPr>
        </p:nvSpPr>
        <p:spPr>
          <a:xfrm>
            <a:off x="1803728" y="418223"/>
            <a:ext cx="9060427" cy="1325563"/>
          </a:xfrm>
          <a:solidFill>
            <a:schemeClr val="bg1">
              <a:alpha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zh-TW" altLang="zh-TW" sz="8800" b="1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【課程大綱】</a:t>
            </a:r>
          </a:p>
        </p:txBody>
      </p:sp>
    </p:spTree>
    <p:extLst>
      <p:ext uri="{BB962C8B-B14F-4D97-AF65-F5344CB8AC3E}">
        <p14:creationId xmlns:p14="http://schemas.microsoft.com/office/powerpoint/2010/main" val="78079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內容版面配置區 12"/>
          <p:cNvSpPr>
            <a:spLocks noGrp="1"/>
          </p:cNvSpPr>
          <p:nvPr>
            <p:ph sz="half" idx="1"/>
          </p:nvPr>
        </p:nvSpPr>
        <p:spPr>
          <a:xfrm>
            <a:off x="150129" y="2090812"/>
            <a:ext cx="12156519" cy="4862722"/>
          </a:xfrm>
          <a:solidFill>
            <a:schemeClr val="bg1">
              <a:alpha val="90000"/>
            </a:schemeClr>
          </a:solidFill>
        </p:spPr>
        <p:txBody>
          <a:bodyPr>
            <a:normAutofit/>
          </a:bodyPr>
          <a:lstStyle/>
          <a:p>
            <a:r>
              <a:rPr lang="zh-TW" altLang="zh-TW" sz="4400" dirty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07</a:t>
            </a:r>
            <a:r>
              <a:rPr lang="zh-TW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週：</a:t>
            </a:r>
            <a:r>
              <a:rPr lang="en-US" altLang="zh-TW" sz="4400" dirty="0" smtClean="0"/>
              <a:t>Entertainment</a:t>
            </a:r>
          </a:p>
          <a:p>
            <a:r>
              <a:rPr lang="zh-TW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08</a:t>
            </a:r>
            <a:r>
              <a:rPr lang="zh-TW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週：</a:t>
            </a:r>
            <a:r>
              <a:rPr lang="en-US" altLang="zh-TW" sz="4400" dirty="0"/>
              <a:t>Lyrics </a:t>
            </a:r>
            <a:r>
              <a:rPr lang="en-US" altLang="zh-TW" sz="4400" dirty="0" smtClean="0"/>
              <a:t>explanation</a:t>
            </a:r>
          </a:p>
          <a:p>
            <a:r>
              <a:rPr lang="zh-TW" altLang="en-US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09</a:t>
            </a:r>
            <a:r>
              <a:rPr lang="zh-TW" altLang="en-US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週 </a:t>
            </a:r>
            <a:r>
              <a:rPr lang="en-US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4400" dirty="0"/>
              <a:t>Team performance</a:t>
            </a:r>
            <a:endParaRPr lang="en-US" altLang="zh-TW" sz="4400" dirty="0">
              <a:uFillTx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1" name="標題 10"/>
          <p:cNvSpPr>
            <a:spLocks noGrp="1"/>
          </p:cNvSpPr>
          <p:nvPr>
            <p:ph type="title"/>
          </p:nvPr>
        </p:nvSpPr>
        <p:spPr>
          <a:xfrm>
            <a:off x="1803728" y="418223"/>
            <a:ext cx="9060427" cy="1325563"/>
          </a:xfrm>
          <a:solidFill>
            <a:schemeClr val="bg1">
              <a:alpha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zh-TW" altLang="zh-TW" sz="8800" b="1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【課程大綱】</a:t>
            </a:r>
          </a:p>
        </p:txBody>
      </p:sp>
    </p:spTree>
    <p:extLst>
      <p:ext uri="{BB962C8B-B14F-4D97-AF65-F5344CB8AC3E}">
        <p14:creationId xmlns:p14="http://schemas.microsoft.com/office/powerpoint/2010/main" val="43968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內容版面配置區 12"/>
          <p:cNvSpPr>
            <a:spLocks noGrp="1"/>
          </p:cNvSpPr>
          <p:nvPr>
            <p:ph sz="half" idx="1"/>
          </p:nvPr>
        </p:nvSpPr>
        <p:spPr>
          <a:xfrm>
            <a:off x="150129" y="2090812"/>
            <a:ext cx="12156519" cy="4862722"/>
          </a:xfrm>
          <a:solidFill>
            <a:schemeClr val="bg1">
              <a:alpha val="90000"/>
            </a:schemeClr>
          </a:solidFill>
        </p:spPr>
        <p:txBody>
          <a:bodyPr>
            <a:normAutofit/>
          </a:bodyPr>
          <a:lstStyle/>
          <a:p>
            <a:r>
              <a:rPr lang="zh-TW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10</a:t>
            </a:r>
            <a:r>
              <a:rPr lang="zh-TW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週：</a:t>
            </a:r>
            <a:r>
              <a:rPr lang="en-US" altLang="zh-TW" sz="4400" dirty="0"/>
              <a:t>The Art of </a:t>
            </a:r>
            <a:r>
              <a:rPr lang="en-US" altLang="zh-TW" sz="4400" dirty="0" smtClean="0"/>
              <a:t>Reading</a:t>
            </a:r>
          </a:p>
          <a:p>
            <a:r>
              <a:rPr lang="zh-TW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11</a:t>
            </a:r>
            <a:r>
              <a:rPr lang="zh-TW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週：</a:t>
            </a:r>
            <a:r>
              <a:rPr lang="en-US" altLang="zh-TW" sz="4400" dirty="0"/>
              <a:t>The level of </a:t>
            </a:r>
            <a:r>
              <a:rPr lang="en-US" altLang="zh-TW" sz="4400" dirty="0" smtClean="0"/>
              <a:t>reading</a:t>
            </a:r>
          </a:p>
          <a:p>
            <a:r>
              <a:rPr lang="zh-TW" altLang="en-US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en-US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週 </a:t>
            </a:r>
            <a:r>
              <a:rPr lang="en-US" altLang="zh-TW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4400" dirty="0" smtClean="0">
                <a:uFillTx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4400" dirty="0"/>
              <a:t>Art </a:t>
            </a:r>
            <a:r>
              <a:rPr lang="en-US" altLang="zh-TW" sz="4400" dirty="0" smtClean="0"/>
              <a:t>Designer</a:t>
            </a:r>
          </a:p>
          <a:p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13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週 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4400" dirty="0"/>
              <a:t>Vocabulary </a:t>
            </a:r>
            <a:r>
              <a:rPr lang="en-US" altLang="zh-TW" sz="4400" dirty="0" smtClean="0"/>
              <a:t>learning</a:t>
            </a:r>
          </a:p>
          <a:p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14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週 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4400" dirty="0"/>
              <a:t>Let’s celebrate </a:t>
            </a: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15</a:t>
            </a:r>
            <a:r>
              <a:rPr lang="zh-TW" altLang="en-US" sz="4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週 </a:t>
            </a:r>
            <a:r>
              <a:rPr lang="en-US" altLang="zh-TW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4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4400" dirty="0"/>
              <a:t>Culture shock</a:t>
            </a:r>
            <a:endParaRPr lang="en-US" altLang="zh-TW" sz="4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endParaRPr lang="en-US" altLang="zh-TW" sz="4400" dirty="0">
              <a:uFillTx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1" name="標題 10"/>
          <p:cNvSpPr>
            <a:spLocks noGrp="1"/>
          </p:cNvSpPr>
          <p:nvPr>
            <p:ph type="title"/>
          </p:nvPr>
        </p:nvSpPr>
        <p:spPr>
          <a:xfrm>
            <a:off x="1803728" y="418223"/>
            <a:ext cx="9060427" cy="1325563"/>
          </a:xfrm>
          <a:solidFill>
            <a:schemeClr val="bg1">
              <a:alpha val="9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zh-TW" altLang="zh-TW" sz="8800" b="1" dirty="0">
                <a:uFillTx/>
                <a:latin typeface="標楷體" panose="03000509000000000000" pitchFamily="65" charset="-120"/>
                <a:ea typeface="標楷體" panose="03000509000000000000" pitchFamily="65" charset="-120"/>
              </a:rPr>
              <a:t>【課程大綱】</a:t>
            </a:r>
          </a:p>
        </p:txBody>
      </p:sp>
    </p:spTree>
    <p:extLst>
      <p:ext uri="{BB962C8B-B14F-4D97-AF65-F5344CB8AC3E}">
        <p14:creationId xmlns:p14="http://schemas.microsoft.com/office/powerpoint/2010/main" val="296623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角度">
  <a:themeElements>
    <a:clrScheme name="角度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角度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角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1595</TotalTime>
  <Words>323</Words>
  <Application>Microsoft Office PowerPoint</Application>
  <PresentationFormat>寬螢幕</PresentationFormat>
  <Paragraphs>45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4" baseType="lpstr">
      <vt:lpstr>Tunga</vt:lpstr>
      <vt:lpstr>Twinkl</vt:lpstr>
      <vt:lpstr>文鼎勘亭流</vt:lpstr>
      <vt:lpstr>微軟正黑體</vt:lpstr>
      <vt:lpstr>新細明體</vt:lpstr>
      <vt:lpstr>標楷體</vt:lpstr>
      <vt:lpstr>Arial</vt:lpstr>
      <vt:lpstr>Franklin Gothic Book</vt:lpstr>
      <vt:lpstr>Franklin Gothic Medium</vt:lpstr>
      <vt:lpstr>Helvetica</vt:lpstr>
      <vt:lpstr>Times New Roman</vt:lpstr>
      <vt:lpstr>Wingdings</vt:lpstr>
      <vt:lpstr>角度</vt:lpstr>
      <vt:lpstr>高二英文補強 English Remedy Teaching</vt:lpstr>
      <vt:lpstr>【授課對象】</vt:lpstr>
      <vt:lpstr>【課程目標】</vt:lpstr>
      <vt:lpstr>【上課方式】</vt:lpstr>
      <vt:lpstr>【上課方式】</vt:lpstr>
      <vt:lpstr>【課程大綱】</vt:lpstr>
      <vt:lpstr>【課程大綱】</vt:lpstr>
      <vt:lpstr>【課程大綱】</vt:lpstr>
      <vt:lpstr>【課程大綱】</vt:lpstr>
      <vt:lpstr>【課程大綱】</vt:lpstr>
      <vt:lpstr>【評量方式】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觀光英語~ 環遊世界FUN英文</dc:title>
  <dc:creator>Siobhan Chen</dc:creator>
  <cp:lastModifiedBy>Microsoft 帳戶</cp:lastModifiedBy>
  <cp:revision>38</cp:revision>
  <dcterms:created xsi:type="dcterms:W3CDTF">2019-01-24T04:37:14Z</dcterms:created>
  <dcterms:modified xsi:type="dcterms:W3CDTF">2024-12-26T14:31:58Z</dcterms:modified>
</cp:coreProperties>
</file>