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Ows4jMd+0TF0yzyvTFQ/0V3i9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5597ADC-3BC2-47AD-BB28-095B0B2500C6}">
  <a:tblStyle styleId="{B5597ADC-3BC2-47AD-BB28-095B0B2500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16" y="-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0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0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10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0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0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10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0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0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1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57" name="Google Shape;57;p11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1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 idx="3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title" idx="4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2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85" name="Google Shape;85;p12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2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2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102" name="Google Shape;102;p12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12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2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 b="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4"/>
          <p:cNvGrpSpPr/>
          <p:nvPr/>
        </p:nvGrpSpPr>
        <p:grpSpPr>
          <a:xfrm>
            <a:off x="383199" y="1265899"/>
            <a:ext cx="1501345" cy="1244192"/>
            <a:chOff x="342374" y="1514049"/>
            <a:chExt cx="1501345" cy="1244192"/>
          </a:xfrm>
        </p:grpSpPr>
        <p:grpSp>
          <p:nvGrpSpPr>
            <p:cNvPr id="138" name="Google Shape;138;p14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4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14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51" name="Google Shape;151;p14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4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54" name="Google Shape;154;p14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4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5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nSa9LFdK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CanF7HnnI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0hUWnz_56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mvUufZvW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ctrTitle"/>
          </p:nvPr>
        </p:nvSpPr>
        <p:spPr>
          <a:xfrm>
            <a:off x="1811223" y="1273632"/>
            <a:ext cx="5495100" cy="235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閱讀 </a:t>
            </a:r>
            <a:r>
              <a:rPr lang="zh-TW" sz="6000"/>
              <a:t>fun </a:t>
            </a:r>
            <a:r>
              <a:rPr lang="zh-TW" sz="6000">
                <a:latin typeface="Arial"/>
                <a:ea typeface="Arial"/>
                <a:cs typeface="Arial"/>
                <a:sym typeface="Arial"/>
              </a:rPr>
              <a:t>程式</a:t>
            </a:r>
            <a:r>
              <a:rPr lang="zh-TW" sz="6000"/>
              <a:t>   </a:t>
            </a:r>
            <a:r>
              <a:rPr lang="zh-TW" sz="6000">
                <a:solidFill>
                  <a:srgbClr val="FFCCBF"/>
                </a:solidFill>
              </a:rPr>
              <a:t>Reading“Fun”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課程目標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200">
              <a:solidFill>
                <a:srgbClr val="FEEE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zh-TW" sz="2200">
                <a:latin typeface="Arial"/>
                <a:ea typeface="Arial"/>
                <a:cs typeface="Arial"/>
                <a:sym typeface="Arial"/>
              </a:rPr>
              <a:t>1.學生能閱讀多元文類的文章</a:t>
            </a:r>
            <a:br>
              <a:rPr lang="zh-TW" sz="2200">
                <a:latin typeface="Arial"/>
                <a:ea typeface="Arial"/>
                <a:cs typeface="Arial"/>
                <a:sym typeface="Arial"/>
              </a:rPr>
            </a:br>
            <a:r>
              <a:rPr lang="zh-TW" sz="2200">
                <a:latin typeface="Arial"/>
                <a:ea typeface="Arial"/>
                <a:cs typeface="Arial"/>
                <a:sym typeface="Arial"/>
              </a:rPr>
              <a:t>2.學生能具備資訊整理的能力</a:t>
            </a:r>
            <a:br>
              <a:rPr lang="zh-TW" sz="2200">
                <a:latin typeface="Arial"/>
                <a:ea typeface="Arial"/>
                <a:cs typeface="Arial"/>
                <a:sym typeface="Arial"/>
              </a:rPr>
            </a:br>
            <a:r>
              <a:rPr lang="zh-TW" sz="2200">
                <a:latin typeface="Arial"/>
                <a:ea typeface="Arial"/>
                <a:cs typeface="Arial"/>
                <a:sym typeface="Arial"/>
              </a:rPr>
              <a:t>3.學生能分析文字圖表的能力</a:t>
            </a:r>
            <a:br>
              <a:rPr lang="zh-TW" sz="2200">
                <a:latin typeface="Arial"/>
                <a:ea typeface="Arial"/>
                <a:cs typeface="Arial"/>
                <a:sym typeface="Arial"/>
              </a:rPr>
            </a:br>
            <a:r>
              <a:rPr lang="zh-TW" sz="2200">
                <a:latin typeface="Arial"/>
                <a:ea typeface="Arial"/>
                <a:cs typeface="Arial"/>
                <a:sym typeface="Arial"/>
              </a:rPr>
              <a:t>4.學生能提升口語表達的能力</a:t>
            </a:r>
            <a:br>
              <a:rPr lang="zh-TW" sz="2200">
                <a:latin typeface="Arial"/>
                <a:ea typeface="Arial"/>
                <a:cs typeface="Arial"/>
                <a:sym typeface="Arial"/>
              </a:rPr>
            </a:br>
            <a:r>
              <a:rPr lang="zh-TW" sz="2200">
                <a:latin typeface="Arial"/>
                <a:ea typeface="Arial"/>
                <a:cs typeface="Arial"/>
                <a:sym typeface="Arial"/>
              </a:rPr>
              <a:t>5.學生能多角度面向思索議題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課程內容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Google Shape;184;p3"/>
          <p:cNvGraphicFramePr/>
          <p:nvPr/>
        </p:nvGraphicFramePr>
        <p:xfrm>
          <a:off x="867563" y="1461451"/>
          <a:ext cx="7312275" cy="3530025"/>
        </p:xfrm>
        <a:graphic>
          <a:graphicData uri="http://schemas.openxmlformats.org/drawingml/2006/table">
            <a:tbl>
              <a:tblPr firstRow="1" firstCol="1" bandRow="1">
                <a:noFill/>
                <a:tableStyleId>{B5597ADC-3BC2-47AD-BB28-095B0B2500C6}</a:tableStyleId>
              </a:tblPr>
              <a:tblGrid>
                <a:gridCol w="685150"/>
                <a:gridCol w="2096225"/>
                <a:gridCol w="45309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週次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單元/主題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內容綱要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第一週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讓我們跨領域，fun一下(一)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認識聯合國永續發展目標。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文本閱讀：〈聯合國永續發展目標SDGs 你我都不能缺席〉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第二週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讓我們跨領域，fun一下(二)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說明聯合國永續發展目標三大面向：經濟成長、社會進步、環境保護。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文本閱讀：〈翻轉我們的世界：2030年永續發展方針〉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第三週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讓我們跨領域，fun一下(三)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探討聯合國永續發展目標與人類生活的關聯性。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問題討論：我們能做些什麼？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第四週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No Poverty終結貧窮（一）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理解「貧窮」的定義。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文本閱讀：〈在全世界消除一切形式的貧困〉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問題討論：物質匱乏指標與社會資源尋求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第五週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No Poverty終結貧窮（二）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文本閱讀：〈社會融入障礙下的貧窮與弱勢〉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問題討論：愛心餐的設置與否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第六週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No Poverty終結貧窮（三）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文本閱讀：〈改善貧窮需有所突破〉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問題討論：自我生活的檢視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課程內容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0" name="Google Shape;190;p4"/>
          <p:cNvGraphicFramePr/>
          <p:nvPr/>
        </p:nvGraphicFramePr>
        <p:xfrm>
          <a:off x="678294" y="1338161"/>
          <a:ext cx="7690800" cy="3712895"/>
        </p:xfrm>
        <a:graphic>
          <a:graphicData uri="http://schemas.openxmlformats.org/drawingml/2006/table">
            <a:tbl>
              <a:tblPr firstRow="1" firstCol="1" bandRow="1">
                <a:noFill/>
                <a:tableStyleId>{B5597ADC-3BC2-47AD-BB28-095B0B2500C6}</a:tableStyleId>
              </a:tblPr>
              <a:tblGrid>
                <a:gridCol w="720600"/>
                <a:gridCol w="2118250"/>
                <a:gridCol w="485195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週次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單元/主題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內容綱要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第七週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Poverty終結貧窮（四）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人權議題融入。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文本閱讀：〈疫情與氣候、衝突聯手　加劇世界貧窮情勢〉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文本與影像：影片〈</a:t>
                      </a:r>
                      <a:r>
                        <a:rPr lang="zh-TW" sz="1200" u="sng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聯合國永續發展目標 1. 在世界各地消除一切形式的貧困</a:t>
                      </a: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〉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第八週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Poverty終結貧窮（五）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建立「博施濟眾」的價值觀。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文本閱讀：〈錢本草〉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第九週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分組報告（一）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蒐集與「No Poverty終結貧窮」相關的資訊或報導文章，經由閱讀理解後，分析現況並抒發感想。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培養資訊整合與文字理解的能力。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分組報告（二）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蒐集與「No Poverty終結貧窮」相關的資訊或報導文章，經由閱讀理解後，分析現況並抒發感想。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培養資訊整合與文字理解的能力。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第十一週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Hunger消除飢餓（一）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文本閱讀：〈剩食終結　美國推「訂閱經濟」醜蔬果解套〉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問題討論：如何「翻轉醜食」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第十二週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Hunger消除飢餓（二）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環境教育融入。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文本與影像：影片〈</a:t>
                      </a:r>
                      <a:r>
                        <a:rPr lang="zh-TW" sz="1200" u="sng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【惜食環境教育】食物浪費後，還剩下什麼？</a:t>
                      </a: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問題討論：惜食與剩食</a:t>
                      </a:r>
                      <a:endParaRPr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課程內容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5"/>
          <p:cNvGraphicFramePr/>
          <p:nvPr/>
        </p:nvGraphicFramePr>
        <p:xfrm>
          <a:off x="867563" y="1461451"/>
          <a:ext cx="7312275" cy="3530025"/>
        </p:xfrm>
        <a:graphic>
          <a:graphicData uri="http://schemas.openxmlformats.org/drawingml/2006/table">
            <a:tbl>
              <a:tblPr firstRow="1" firstCol="1" bandRow="1">
                <a:noFill/>
                <a:tableStyleId>{B5597ADC-3BC2-47AD-BB28-095B0B2500C6}</a:tableStyleId>
              </a:tblPr>
              <a:tblGrid>
                <a:gridCol w="685150"/>
                <a:gridCol w="2096225"/>
                <a:gridCol w="45309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週次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單元/主題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</a:rPr>
                        <a:t>內容綱要</a:t>
                      </a:r>
                      <a:endParaRPr sz="1200" u="none" strike="noStrike" cap="none">
                        <a:solidFill>
                          <a:srgbClr val="FDDEB2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0" marR="0" marT="0" marB="0" anchor="ctr">
                    <a:solidFill>
                      <a:srgbClr val="B02500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第十三週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Hunger消除飢餓（三）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文本閱讀：〈東西自己拿？收銀台沒人顧？付不付錢都沒關係？這家澳洲超市用創新商業模式，減少了</a:t>
                      </a:r>
                      <a:r>
                        <a:rPr lang="zh-TW" sz="1200" b="1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食物浪</a:t>
                      </a: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費〉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問題討論：檢視臺灣企業惜食運動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第十四週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Hunger消除飢餓（四）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76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文本與影像：影片〈</a:t>
                      </a:r>
                      <a:r>
                        <a:rPr lang="zh-TW" sz="1200" b="0" u="sng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【台灣人愛浪費食物？日產20噸廚餘畫面曝！】剩菜犯 Who's the Waster ?</a:t>
                      </a: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〉</a:t>
                      </a:r>
                      <a:endParaRPr sz="1200" b="1" u="none" strike="noStrike" cap="none">
                        <a:solidFill>
                          <a:srgbClr val="FDDEB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76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問題討論：我是剩食犯？檢視自己的飲食習慣</a:t>
                      </a:r>
                      <a:endParaRPr sz="1200" b="1" u="none" strike="noStrike" cap="none">
                        <a:solidFill>
                          <a:srgbClr val="FDDEB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第十五週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Zero Hunger消除飢餓（五）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76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文本與影像：影片〈</a:t>
                      </a:r>
                      <a:r>
                        <a:rPr lang="zh-TW" sz="1200" b="0" u="sng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你的食物不是垃圾！減少食物浪費為什麼重要？</a:t>
                      </a: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〉</a:t>
                      </a:r>
                      <a:endParaRPr sz="1200" b="1" u="none" strike="noStrike" cap="none">
                        <a:solidFill>
                          <a:srgbClr val="FDDEB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762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b="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討論與實作：從自己做起！剩食改善計畫</a:t>
                      </a:r>
                      <a:endParaRPr sz="1200" b="1" u="none" strike="noStrike" cap="none">
                        <a:solidFill>
                          <a:srgbClr val="FDDEB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第十六週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分組報告（三）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「剩食改善計畫」分享。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培養資訊整合與文字理解的能力。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第十七週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分組報告（四）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「剩食改善計畫」分享。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培養資訊整合與文字理解的能力。</a:t>
                      </a:r>
                      <a:endParaRPr/>
                    </a:p>
                  </a:txBody>
                  <a:tcPr marL="0" marR="0" marT="0" marB="0" anchor="ctr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第十八週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課程總結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文本閱讀：〈SDGs這85件事，人人都做得到，如何在日常落實SDGs永續發展目標？〉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zh-TW" sz="1200" u="none" strike="noStrike" cap="none">
                          <a:solidFill>
                            <a:srgbClr val="FDDEB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檢討本學期專題報告與實作成品並予以回饋。</a:t>
                      </a:r>
                      <a:endParaRPr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6"/>
          <p:cNvGrpSpPr/>
          <p:nvPr/>
        </p:nvGrpSpPr>
        <p:grpSpPr>
          <a:xfrm rot="-512821">
            <a:off x="3585297" y="420056"/>
            <a:ext cx="999888" cy="869298"/>
            <a:chOff x="5030925" y="3821825"/>
            <a:chExt cx="1128675" cy="1120375"/>
          </a:xfrm>
        </p:grpSpPr>
        <p:sp>
          <p:nvSpPr>
            <p:cNvPr id="202" name="Google Shape;202;p6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3588088" y="1358829"/>
            <a:ext cx="2849100" cy="89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上課概況簡述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3480138" y="2300445"/>
            <a:ext cx="5016590" cy="218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zh-TW" sz="2200">
                <a:solidFill>
                  <a:srgbClr val="FDDEB2"/>
                </a:solidFill>
                <a:latin typeface="Arial"/>
                <a:ea typeface="Arial"/>
                <a:cs typeface="Arial"/>
                <a:sym typeface="Arial"/>
              </a:rPr>
              <a:t>教學策略：講述、討論（學生分組討論、師生共同討論） </a:t>
            </a:r>
            <a:endParaRPr sz="2200">
              <a:solidFill>
                <a:srgbClr val="FDDE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zh-TW" sz="2200">
                <a:solidFill>
                  <a:srgbClr val="FDDEB2"/>
                </a:solidFill>
                <a:latin typeface="Arial"/>
                <a:ea typeface="Arial"/>
                <a:cs typeface="Arial"/>
                <a:sym typeface="Arial"/>
              </a:rPr>
              <a:t>教學評量：參與態度、口語表達、分組討論、實作成果</a:t>
            </a:r>
            <a:endParaRPr sz="2200">
              <a:solidFill>
                <a:srgbClr val="FDDE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l="5845" r="5844"/>
          <a:stretch/>
        </p:blipFill>
        <p:spPr>
          <a:xfrm flipH="1">
            <a:off x="651612" y="794775"/>
            <a:ext cx="2635756" cy="3011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6"/>
          <p:cNvGrpSpPr/>
          <p:nvPr/>
        </p:nvGrpSpPr>
        <p:grpSpPr>
          <a:xfrm>
            <a:off x="511425" y="707301"/>
            <a:ext cx="2909869" cy="3227702"/>
            <a:chOff x="511425" y="859700"/>
            <a:chExt cx="3298425" cy="3682225"/>
          </a:xfrm>
        </p:grpSpPr>
        <p:sp>
          <p:nvSpPr>
            <p:cNvPr id="210" name="Google Shape;210;p6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6"/>
          <p:cNvGrpSpPr/>
          <p:nvPr/>
        </p:nvGrpSpPr>
        <p:grpSpPr>
          <a:xfrm rot="3599956">
            <a:off x="2972527" y="1163478"/>
            <a:ext cx="419926" cy="222726"/>
            <a:chOff x="2951412" y="1320981"/>
            <a:chExt cx="419935" cy="222730"/>
          </a:xfrm>
        </p:grpSpPr>
        <p:sp>
          <p:nvSpPr>
            <p:cNvPr id="215" name="Google Shape;215;p6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6"/>
          <p:cNvGrpSpPr/>
          <p:nvPr/>
        </p:nvGrpSpPr>
        <p:grpSpPr>
          <a:xfrm>
            <a:off x="2688800" y="1888251"/>
            <a:ext cx="130588" cy="194507"/>
            <a:chOff x="2540775" y="2709726"/>
            <a:chExt cx="130588" cy="194507"/>
          </a:xfrm>
        </p:grpSpPr>
        <p:sp>
          <p:nvSpPr>
            <p:cNvPr id="219" name="Google Shape;219;p6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6"/>
          <p:cNvSpPr/>
          <p:nvPr/>
        </p:nvSpPr>
        <p:spPr>
          <a:xfrm>
            <a:off x="8749688" y="13718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 idx="2"/>
          </p:nvPr>
        </p:nvSpPr>
        <p:spPr>
          <a:xfrm>
            <a:off x="991026" y="1884946"/>
            <a:ext cx="6221431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400"/>
              <a:t>◎自主行動:身心素質與自我精進</a:t>
            </a:r>
            <a:br>
              <a:rPr lang="zh-TW" sz="2400"/>
            </a:br>
            <a:r>
              <a:rPr lang="zh-TW" sz="2400"/>
              <a:t>             規劃執行與創新應變</a:t>
            </a:r>
            <a:br>
              <a:rPr lang="zh-TW" sz="2400"/>
            </a:br>
            <a:r>
              <a:rPr lang="zh-TW" sz="2400"/>
              <a:t>◎社會參與:人際關係與團隊合作</a:t>
            </a:r>
            <a:br>
              <a:rPr lang="zh-TW" sz="2400"/>
            </a:br>
            <a:r>
              <a:rPr lang="zh-TW" sz="2400"/>
              <a:t>            多元文化與國際理解</a:t>
            </a:r>
            <a:br>
              <a:rPr lang="zh-TW" sz="2400"/>
            </a:br>
            <a:r>
              <a:rPr lang="zh-TW" sz="2400"/>
              <a:t>◎溝通互動:藝術涵養與美感素養</a:t>
            </a:r>
            <a:br>
              <a:rPr lang="zh-TW" sz="2400"/>
            </a:br>
            <a:r>
              <a:rPr lang="zh-TW" sz="2400"/>
              <a:t>             科技資訊與媒體素養</a:t>
            </a:r>
            <a:br>
              <a:rPr lang="zh-TW" sz="2400"/>
            </a:br>
            <a:r>
              <a:rPr lang="zh-TW" sz="2400"/>
              <a:t>             符號運用與溝通表達</a:t>
            </a:r>
            <a:endParaRPr sz="2400"/>
          </a:p>
        </p:txBody>
      </p:sp>
      <p:sp>
        <p:nvSpPr>
          <p:cNvPr id="227" name="Google Shape;227;p7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課綱核心素養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2500">
                <a:solidFill>
                  <a:srgbClr val="FFCCBF"/>
                </a:solidFill>
                <a:latin typeface="Arial"/>
                <a:ea typeface="Arial"/>
                <a:cs typeface="Arial"/>
                <a:sym typeface="Arial"/>
              </a:rPr>
              <a:t>生命科學、地球環境、建築設計</a:t>
            </a:r>
            <a:br>
              <a:rPr lang="zh-TW" sz="2500">
                <a:solidFill>
                  <a:srgbClr val="FFCCB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500">
                <a:solidFill>
                  <a:srgbClr val="FFCCBF"/>
                </a:solidFill>
                <a:latin typeface="Arial"/>
                <a:ea typeface="Arial"/>
                <a:cs typeface="Arial"/>
                <a:sym typeface="Arial"/>
              </a:rPr>
              <a:t>社會心理、文史哲、法政</a:t>
            </a:r>
            <a:endParaRPr sz="2500">
              <a:solidFill>
                <a:srgbClr val="FFC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subTitle" idx="1"/>
          </p:nvPr>
        </p:nvSpPr>
        <p:spPr>
          <a:xfrm>
            <a:off x="1473239" y="717207"/>
            <a:ext cx="32859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對應學群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8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237" name="Google Shape;237;p8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8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240" name="Google Shape;240;p8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8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如螢幕大小 (16:9)</PresentationFormat>
  <Paragraphs>98</Paragraphs>
  <Slides>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Meet Our Professors by Slidesgo</vt:lpstr>
      <vt:lpstr>閱讀 fun 程式   Reading“Fun”</vt:lpstr>
      <vt:lpstr>課程目標</vt:lpstr>
      <vt:lpstr>課程內容</vt:lpstr>
      <vt:lpstr>課程內容</vt:lpstr>
      <vt:lpstr>課程內容</vt:lpstr>
      <vt:lpstr>上課概況簡述</vt:lpstr>
      <vt:lpstr>◎自主行動:身心素質與自我精進              規劃執行與創新應變 ◎社會參與:人際關係與團隊合作             多元文化與國際理解 ◎溝通互動:藝術涵養與美感素養              科技資訊與媒體素養              符號運用與溝通表達</vt:lpstr>
      <vt:lpstr>生命科學、地球環境、建築設計 社會心理、文史哲、法政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 fun 程式   Reading“Fun”</dc:title>
  <dc:creator>USER</dc:creator>
  <cp:lastModifiedBy>Fox</cp:lastModifiedBy>
  <cp:revision>1</cp:revision>
  <dcterms:modified xsi:type="dcterms:W3CDTF">2024-08-11T06:42:28Z</dcterms:modified>
</cp:coreProperties>
</file>