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81" r:id="rId5"/>
    <p:sldId id="282" r:id="rId6"/>
    <p:sldId id="276" r:id="rId7"/>
  </p:sldIdLst>
  <p:sldSz cx="9144000" cy="5145088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DDDDDD"/>
    <a:srgbClr val="AC0000"/>
    <a:srgbClr val="E94C3B"/>
    <a:srgbClr val="E73535"/>
    <a:srgbClr val="C00000"/>
    <a:srgbClr val="0099FF"/>
    <a:srgbClr val="FF0000"/>
    <a:srgbClr val="99B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88" autoAdjust="0"/>
    <p:restoredTop sz="94660"/>
  </p:normalViewPr>
  <p:slideViewPr>
    <p:cSldViewPr>
      <p:cViewPr varScale="1">
        <p:scale>
          <a:sx n="153" d="100"/>
          <a:sy n="153" d="100"/>
        </p:scale>
        <p:origin x="210" y="138"/>
      </p:cViewPr>
      <p:guideLst>
        <p:guide orient="horz" pos="171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331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6238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068FD-70B0-4B24-AABB-2332235D6B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157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032CF-0192-493E-B585-71D66639FA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264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94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94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4A252-D322-4A97-9253-0DA6745F5E8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77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2DC03-D04B-4A6C-8979-73C6CA395DD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743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763"/>
            <a:ext cx="7772400" cy="10207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1225"/>
            <a:ext cx="7772400" cy="11255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AFD83-0EC4-4968-896E-7866B3B9B6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489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5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5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B2CB3-2DE0-4B50-947F-C063A5C5461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973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035F8-53EB-460D-8AA9-9A09A4CB48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4499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893CD-1B20-457B-B808-27E80FB072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648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EA9A9-0AF8-453B-97D1-3B73FC2B698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194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9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9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485A2-62AE-410C-82F8-1CF6D8ACD0C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767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2038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7488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23701-CB1F-4641-A5CD-AD01E5D9E3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554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3582806-9B3A-416D-97FB-5D41111A5F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556320"/>
            <a:ext cx="49685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0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普</a:t>
            </a:r>
            <a:r>
              <a:rPr lang="zh-TW" altLang="en-US" sz="40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三多元選修</a:t>
            </a:r>
            <a:endParaRPr lang="en-US" altLang="zh-TW" sz="4000" dirty="0" smtClean="0">
              <a:latin typeface="Times New Roman" panose="02020603050405020304" pitchFamily="18" charset="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數學新觀點</a:t>
            </a:r>
            <a:endParaRPr lang="en-US" altLang="zh-TW" sz="6000" dirty="0" smtClean="0">
              <a:solidFill>
                <a:srgbClr val="0000FF"/>
              </a:solidFill>
              <a:latin typeface="Times New Roman" panose="02020603050405020304" pitchFamily="18" charset="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40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課程說明</a:t>
            </a:r>
            <a:endParaRPr lang="en-US" altLang="zh-TW" sz="4000" dirty="0" smtClean="0">
              <a:latin typeface="Times New Roman" panose="02020603050405020304" pitchFamily="18" charset="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搭配 </a:t>
            </a:r>
            <a:r>
              <a:rPr lang="en-US" altLang="zh-TW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TI-</a:t>
            </a:r>
            <a:r>
              <a:rPr lang="en-US" altLang="zh-TW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Nspire</a:t>
            </a:r>
            <a:r>
              <a:rPr lang="en-US" altLang="zh-TW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圖形化數理計算機</a:t>
            </a:r>
            <a:endParaRPr lang="zh-TW" altLang="en-US" sz="2400" dirty="0">
              <a:solidFill>
                <a:srgbClr val="0000FF"/>
              </a:solidFill>
              <a:latin typeface="Times New Roman" panose="02020603050405020304" pitchFamily="18" charset="0"/>
              <a:ea typeface="華康中圓體" panose="020F0509000000000000" pitchFamily="49" charset="-120"/>
              <a:cs typeface="Times New Roman" panose="02020603050405020304" pitchFamily="18" charset="0"/>
            </a:endParaRPr>
          </a:p>
        </p:txBody>
      </p:sp>
      <p:pic>
        <p:nvPicPr>
          <p:cNvPr id="14341" name="Picture 5" descr="TI-nspire CX II CAS - PChome 24h購物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9" t="1187" r="27300" b="1460"/>
          <a:stretch/>
        </p:blipFill>
        <p:spPr bwMode="auto">
          <a:xfrm>
            <a:off x="5880438" y="988368"/>
            <a:ext cx="164389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素材CNN scc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" r="1337" b="6076"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9488"/>
            <a:ext cx="91440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365" name="Group 28"/>
          <p:cNvGrpSpPr>
            <a:grpSpLocks/>
          </p:cNvGrpSpPr>
          <p:nvPr/>
        </p:nvGrpSpPr>
        <p:grpSpPr bwMode="auto">
          <a:xfrm>
            <a:off x="1692275" y="2251075"/>
            <a:ext cx="5741988" cy="541338"/>
            <a:chOff x="1066" y="1327"/>
            <a:chExt cx="3617" cy="341"/>
          </a:xfrm>
        </p:grpSpPr>
        <p:sp>
          <p:nvSpPr>
            <p:cNvPr id="15375" name="AutoShape 29"/>
            <p:cNvSpPr>
              <a:spLocks noChangeArrowheads="1"/>
            </p:cNvSpPr>
            <p:nvPr/>
          </p:nvSpPr>
          <p:spPr bwMode="auto">
            <a:xfrm>
              <a:off x="1236" y="1346"/>
              <a:ext cx="3447" cy="305"/>
            </a:xfrm>
            <a:prstGeom prst="roundRect">
              <a:avLst>
                <a:gd name="adj" fmla="val 16667"/>
              </a:avLst>
            </a:prstGeom>
            <a:solidFill>
              <a:srgbClr val="FF99CC">
                <a:alpha val="549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" name="AutoShape 3"/>
            <p:cNvSpPr>
              <a:spLocks noChangeArrowheads="1"/>
            </p:cNvSpPr>
            <p:nvPr/>
          </p:nvSpPr>
          <p:spPr bwMode="gray">
            <a:xfrm>
              <a:off x="1117" y="1382"/>
              <a:ext cx="3401" cy="22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defRPr/>
              </a:pPr>
              <a:r>
                <a:rPr lang="zh-TW" altLang="en-US" sz="2400" dirty="0" smtClean="0">
                  <a:latin typeface="華康中圓體" panose="020F0509000000000000" pitchFamily="49" charset="-120"/>
                  <a:ea typeface="華康中圓體" panose="020F0509000000000000" pitchFamily="49" charset="-120"/>
                </a:rPr>
                <a:t>單元主題</a:t>
              </a:r>
              <a:endParaRPr lang="zh-CN" altLang="zh-CN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1773499" y="1439863"/>
            <a:ext cx="5678226" cy="485775"/>
            <a:chOff x="1773499" y="1439863"/>
            <a:chExt cx="5678226" cy="485775"/>
          </a:xfrm>
        </p:grpSpPr>
        <p:sp>
          <p:nvSpPr>
            <p:cNvPr id="15366" name="AutoShape 33"/>
            <p:cNvSpPr>
              <a:spLocks noChangeArrowheads="1"/>
            </p:cNvSpPr>
            <p:nvPr/>
          </p:nvSpPr>
          <p:spPr bwMode="auto">
            <a:xfrm>
              <a:off x="1979613" y="1439863"/>
              <a:ext cx="5472112" cy="485775"/>
            </a:xfrm>
            <a:prstGeom prst="roundRect">
              <a:avLst>
                <a:gd name="adj" fmla="val 16667"/>
              </a:avLst>
            </a:prstGeom>
            <a:solidFill>
              <a:schemeClr val="folHlink">
                <a:alpha val="56862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11" name="AutoShape 3"/>
            <p:cNvSpPr>
              <a:spLocks noChangeArrowheads="1"/>
            </p:cNvSpPr>
            <p:nvPr/>
          </p:nvSpPr>
          <p:spPr bwMode="gray">
            <a:xfrm>
              <a:off x="1773499" y="1508466"/>
              <a:ext cx="5398874" cy="35556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defRPr/>
              </a:pPr>
              <a:r>
                <a:rPr lang="zh-TW" altLang="en-US" sz="2400" dirty="0" smtClean="0">
                  <a:latin typeface="華康中圓體" panose="020F0509000000000000" pitchFamily="49" charset="-120"/>
                  <a:ea typeface="華康中圓體" panose="020F0509000000000000" pitchFamily="49" charset="-120"/>
                </a:rPr>
                <a:t>課程簡介</a:t>
              </a:r>
              <a:endParaRPr lang="zh-CN" altLang="zh-CN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endParaRPr>
            </a:p>
          </p:txBody>
        </p:sp>
      </p:grpSp>
      <p:grpSp>
        <p:nvGrpSpPr>
          <p:cNvPr id="15370" name="Group 37"/>
          <p:cNvGrpSpPr>
            <a:grpSpLocks/>
          </p:cNvGrpSpPr>
          <p:nvPr/>
        </p:nvGrpSpPr>
        <p:grpSpPr bwMode="auto">
          <a:xfrm>
            <a:off x="1692275" y="3109913"/>
            <a:ext cx="5759450" cy="542925"/>
            <a:chOff x="703" y="940"/>
            <a:chExt cx="3628" cy="342"/>
          </a:xfrm>
        </p:grpSpPr>
        <p:sp>
          <p:nvSpPr>
            <p:cNvPr id="15371" name="AutoShape 38"/>
            <p:cNvSpPr>
              <a:spLocks noChangeArrowheads="1"/>
            </p:cNvSpPr>
            <p:nvPr/>
          </p:nvSpPr>
          <p:spPr bwMode="auto">
            <a:xfrm>
              <a:off x="884" y="952"/>
              <a:ext cx="3447" cy="306"/>
            </a:xfrm>
            <a:prstGeom prst="roundRect">
              <a:avLst>
                <a:gd name="adj" fmla="val 16667"/>
              </a:avLst>
            </a:prstGeom>
            <a:solidFill>
              <a:srgbClr val="E1C20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3" name="AutoShape 3"/>
            <p:cNvSpPr>
              <a:spLocks noChangeArrowheads="1"/>
            </p:cNvSpPr>
            <p:nvPr/>
          </p:nvSpPr>
          <p:spPr bwMode="gray">
            <a:xfrm>
              <a:off x="754" y="995"/>
              <a:ext cx="3401" cy="2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defRPr/>
              </a:pPr>
              <a:r>
                <a:rPr lang="zh-TW" altLang="en-US" sz="2400" dirty="0" smtClean="0">
                  <a:latin typeface="華康中圓體" panose="020F0509000000000000" pitchFamily="49" charset="-120"/>
                  <a:ea typeface="華康中圓體" panose="020F0509000000000000" pitchFamily="49" charset="-120"/>
                </a:rPr>
                <a:t>上課須知</a:t>
              </a:r>
              <a:endParaRPr lang="zh-CN" altLang="zh-CN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" r="1337" b="6076"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群組 4"/>
          <p:cNvGrpSpPr/>
          <p:nvPr/>
        </p:nvGrpSpPr>
        <p:grpSpPr>
          <a:xfrm>
            <a:off x="1774094" y="484312"/>
            <a:ext cx="5678226" cy="485775"/>
            <a:chOff x="1773499" y="1439863"/>
            <a:chExt cx="5678226" cy="485775"/>
          </a:xfrm>
        </p:grpSpPr>
        <p:sp>
          <p:nvSpPr>
            <p:cNvPr id="6" name="AutoShape 33"/>
            <p:cNvSpPr>
              <a:spLocks noChangeArrowheads="1"/>
            </p:cNvSpPr>
            <p:nvPr/>
          </p:nvSpPr>
          <p:spPr bwMode="auto">
            <a:xfrm>
              <a:off x="1979613" y="1439863"/>
              <a:ext cx="5472112" cy="485775"/>
            </a:xfrm>
            <a:prstGeom prst="roundRect">
              <a:avLst>
                <a:gd name="adj" fmla="val 16667"/>
              </a:avLst>
            </a:prstGeom>
            <a:solidFill>
              <a:schemeClr val="folHlink">
                <a:alpha val="56862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" name="AutoShape 3"/>
            <p:cNvSpPr>
              <a:spLocks noChangeArrowheads="1"/>
            </p:cNvSpPr>
            <p:nvPr/>
          </p:nvSpPr>
          <p:spPr bwMode="gray">
            <a:xfrm>
              <a:off x="1773499" y="1508466"/>
              <a:ext cx="5398874" cy="35556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defRPr/>
              </a:pPr>
              <a:r>
                <a:rPr lang="zh-TW" altLang="en-US" sz="2400" dirty="0" smtClean="0">
                  <a:latin typeface="華康中圓體" panose="020F0509000000000000" pitchFamily="49" charset="-120"/>
                  <a:ea typeface="華康中圓體" panose="020F0509000000000000" pitchFamily="49" charset="-120"/>
                </a:rPr>
                <a:t>課程簡介</a:t>
              </a:r>
              <a:endParaRPr lang="zh-CN" altLang="zh-CN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043608" y="1353632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學習目標：</a:t>
            </a:r>
            <a:endParaRPr lang="en-US" altLang="zh-TW" sz="24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altLang="zh-TW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1.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藉由</a:t>
            </a:r>
            <a:r>
              <a:rPr lang="zh-TW" altLang="en-US" sz="2400" dirty="0" smtClean="0"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圖形化計算機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，更深刻理解與呈現</a:t>
            </a:r>
            <a:r>
              <a:rPr lang="zh-TW" altLang="en-US" sz="2400" dirty="0" smtClean="0"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課綱概念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。</a:t>
            </a:r>
          </a:p>
          <a:p>
            <a:r>
              <a:rPr lang="en-US" altLang="zh-TW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2.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搭配圖形化計算機，應用所學概念</a:t>
            </a:r>
            <a:r>
              <a:rPr lang="zh-TW" altLang="en-US" sz="2400" dirty="0" smtClean="0"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解決素養問題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。</a:t>
            </a:r>
          </a:p>
          <a:p>
            <a:r>
              <a:rPr lang="en-US" altLang="zh-TW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3.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運用圖形化計算機，</a:t>
            </a:r>
            <a:r>
              <a:rPr lang="zh-TW" altLang="en-US" sz="2400" dirty="0" smtClean="0"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自我探索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進階題與</a:t>
            </a:r>
            <a:r>
              <a:rPr lang="zh-TW" altLang="en-US" sz="2400" dirty="0" smtClean="0"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深化學習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。</a:t>
            </a:r>
          </a:p>
          <a:p>
            <a:r>
              <a:rPr lang="en-US" altLang="zh-TW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4.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體驗</a:t>
            </a:r>
            <a:r>
              <a:rPr lang="zh-TW" altLang="en-US" sz="2400" dirty="0" smtClean="0"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國際學習趨勢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。</a:t>
            </a:r>
            <a:endParaRPr lang="zh-TW" altLang="en-US" sz="24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43608" y="3460447"/>
            <a:ext cx="46242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搭配 </a:t>
            </a:r>
            <a:r>
              <a:rPr lang="en-US" altLang="zh-TW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TI-</a:t>
            </a:r>
            <a:r>
              <a:rPr lang="en-US" altLang="zh-TW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Nspire</a:t>
            </a:r>
            <a:r>
              <a:rPr lang="en-US" altLang="zh-TW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圖形化數理計算機</a:t>
            </a:r>
            <a:endParaRPr lang="en-US" altLang="zh-TW" sz="2400" dirty="0" smtClean="0">
              <a:solidFill>
                <a:srgbClr val="0000FF"/>
              </a:solidFill>
              <a:latin typeface="Times New Roman" panose="02020603050405020304" pitchFamily="18" charset="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單元探究</a:t>
            </a:r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學測數學</a:t>
            </a:r>
            <a:r>
              <a:rPr lang="en-US" altLang="zh-TW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A</a:t>
            </a:r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、</a:t>
            </a:r>
            <a:r>
              <a:rPr lang="en-US" altLang="zh-TW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B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考試題型</a:t>
            </a:r>
            <a:endParaRPr lang="en-US" altLang="zh-TW" sz="2400" dirty="0" smtClean="0">
              <a:latin typeface="Times New Roman" panose="02020603050405020304" pitchFamily="18" charset="0"/>
              <a:ea typeface="華康中圓體" panose="020F0509000000000000" pitchFamily="49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" r="1337" b="6076"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899592" y="1204392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第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1~2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週：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TI-</a:t>
            </a:r>
            <a:r>
              <a:rPr lang="en-US" altLang="zh-TW" sz="2400" dirty="0" err="1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Nspire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 圖形化數理計算機功能操作介紹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代數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)</a:t>
            </a:r>
            <a:endParaRPr lang="zh-TW" altLang="en-US" sz="2400" dirty="0" smtClean="0">
              <a:latin typeface="Times New Roman" panose="02020603050405020304" pitchFamily="18" charset="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第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3~5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週：</a:t>
            </a:r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函數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多項式函數、指對數函數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第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6~8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週：</a:t>
            </a:r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有限數學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數列與級數、排組機、數據分析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第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9~13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週：</a:t>
            </a:r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平面坐標與向量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圓與直線、三角、平面向量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第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14~17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週：</a:t>
            </a:r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線性代數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空間向量、行列式、矩陣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第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18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週：期末成果報告</a:t>
            </a:r>
            <a:endParaRPr lang="en-US" altLang="zh-TW" sz="2400" dirty="0" smtClean="0">
              <a:latin typeface="Times New Roman" panose="02020603050405020304" pitchFamily="18" charset="0"/>
              <a:ea typeface="華康中圓體" panose="020F0509000000000000" pitchFamily="49" charset="-120"/>
              <a:cs typeface="Times New Roman" panose="02020603050405020304" pitchFamily="18" charset="0"/>
            </a:endParaRPr>
          </a:p>
        </p:txBody>
      </p: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1691680" y="447030"/>
            <a:ext cx="5741988" cy="541338"/>
            <a:chOff x="1066" y="1327"/>
            <a:chExt cx="3617" cy="341"/>
          </a:xfrm>
        </p:grpSpPr>
        <p:sp>
          <p:nvSpPr>
            <p:cNvPr id="9" name="AutoShape 29"/>
            <p:cNvSpPr>
              <a:spLocks noChangeArrowheads="1"/>
            </p:cNvSpPr>
            <p:nvPr/>
          </p:nvSpPr>
          <p:spPr bwMode="auto">
            <a:xfrm>
              <a:off x="1236" y="1346"/>
              <a:ext cx="3447" cy="305"/>
            </a:xfrm>
            <a:prstGeom prst="roundRect">
              <a:avLst>
                <a:gd name="adj" fmla="val 16667"/>
              </a:avLst>
            </a:prstGeom>
            <a:solidFill>
              <a:srgbClr val="FF99CC">
                <a:alpha val="549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10" name="AutoShape 3"/>
            <p:cNvSpPr>
              <a:spLocks noChangeArrowheads="1"/>
            </p:cNvSpPr>
            <p:nvPr/>
          </p:nvSpPr>
          <p:spPr bwMode="gray">
            <a:xfrm>
              <a:off x="1117" y="1382"/>
              <a:ext cx="3401" cy="22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defRPr/>
              </a:pPr>
              <a:r>
                <a:rPr lang="zh-TW" altLang="en-US" sz="2400" dirty="0" smtClean="0">
                  <a:latin typeface="華康中圓體" panose="020F0509000000000000" pitchFamily="49" charset="-120"/>
                  <a:ea typeface="華康中圓體" panose="020F0509000000000000" pitchFamily="49" charset="-120"/>
                </a:rPr>
                <a:t>單元主題</a:t>
              </a:r>
              <a:endParaRPr lang="zh-CN" altLang="zh-CN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70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" r="1337" b="6076"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691680" y="1204392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(1)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課堂學習表現、提問與回答 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40%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(2)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上課筆記、學習單 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30%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(3)</a:t>
            </a:r>
            <a:r>
              <a:rPr lang="zh-TW" altLang="en-US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成果報告 </a:t>
            </a:r>
            <a:r>
              <a:rPr lang="en-US" altLang="zh-TW" sz="2400" dirty="0" smtClean="0">
                <a:latin typeface="Times New Roman" panose="02020603050405020304" pitchFamily="18" charset="0"/>
                <a:ea typeface="華康中圓體" panose="020F0509000000000000" pitchFamily="49" charset="-120"/>
                <a:cs typeface="Times New Roman" panose="02020603050405020304" pitchFamily="18" charset="0"/>
              </a:rPr>
              <a:t>30%</a:t>
            </a:r>
            <a:endParaRPr lang="zh-TW" altLang="en-US" sz="2400" dirty="0" smtClean="0">
              <a:latin typeface="Times New Roman" panose="02020603050405020304" pitchFamily="18" charset="0"/>
              <a:ea typeface="華康中圓體" panose="020F0509000000000000" pitchFamily="49" charset="-120"/>
              <a:cs typeface="Times New Roman" panose="02020603050405020304" pitchFamily="18" charset="0"/>
            </a:endParaRPr>
          </a:p>
        </p:txBody>
      </p: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1692870" y="445443"/>
            <a:ext cx="5759450" cy="542925"/>
            <a:chOff x="703" y="940"/>
            <a:chExt cx="3628" cy="342"/>
          </a:xfrm>
        </p:grpSpPr>
        <p:sp>
          <p:nvSpPr>
            <p:cNvPr id="11" name="AutoShape 38"/>
            <p:cNvSpPr>
              <a:spLocks noChangeArrowheads="1"/>
            </p:cNvSpPr>
            <p:nvPr/>
          </p:nvSpPr>
          <p:spPr bwMode="auto">
            <a:xfrm>
              <a:off x="884" y="952"/>
              <a:ext cx="3447" cy="306"/>
            </a:xfrm>
            <a:prstGeom prst="roundRect">
              <a:avLst>
                <a:gd name="adj" fmla="val 16667"/>
              </a:avLst>
            </a:prstGeom>
            <a:solidFill>
              <a:srgbClr val="E1C20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12" name="AutoShape 3"/>
            <p:cNvSpPr>
              <a:spLocks noChangeArrowheads="1"/>
            </p:cNvSpPr>
            <p:nvPr/>
          </p:nvSpPr>
          <p:spPr bwMode="gray">
            <a:xfrm>
              <a:off x="754" y="995"/>
              <a:ext cx="3401" cy="2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defRPr/>
              </a:pPr>
              <a:r>
                <a:rPr lang="zh-TW" altLang="en-US" sz="2400" dirty="0" smtClean="0">
                  <a:latin typeface="華康中圓體" panose="020F0509000000000000" pitchFamily="49" charset="-120"/>
                  <a:ea typeface="華康中圓體" panose="020F0509000000000000" pitchFamily="49" charset="-120"/>
                </a:rPr>
                <a:t>上課須知</a:t>
              </a:r>
              <a:endParaRPr lang="zh-CN" altLang="zh-CN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00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844352"/>
            <a:ext cx="4493538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TW" altLang="en-US" sz="2400" kern="100" dirty="0" smtClean="0">
                <a:solidFill>
                  <a:srgbClr val="0000FF"/>
                </a:solidFill>
                <a:effectLst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對應學群：</a:t>
            </a:r>
            <a:r>
              <a:rPr lang="zh-TW" altLang="zh-TW" sz="2400" kern="100" dirty="0" smtClean="0">
                <a:solidFill>
                  <a:srgbClr val="0000FF"/>
                </a:solidFill>
                <a:effectLst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資訊、工程、數理化</a:t>
            </a:r>
            <a:endParaRPr lang="en-US" altLang="zh-TW" sz="2400" kern="100" dirty="0" smtClean="0">
              <a:solidFill>
                <a:srgbClr val="0000FF"/>
              </a:solidFill>
              <a:effectLst/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zh-TW" altLang="en-US" sz="2400" kern="100" dirty="0" smtClean="0">
                <a:solidFill>
                  <a:srgbClr val="006600"/>
                </a:solidFill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上課除了手算，還能用計算機算</a:t>
            </a:r>
            <a:endParaRPr lang="en-US" altLang="zh-TW" sz="2400" kern="100" dirty="0" smtClean="0">
              <a:solidFill>
                <a:srgbClr val="006600"/>
              </a:solidFill>
              <a:effectLst/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zh-TW" altLang="en-US" sz="3200" kern="100" dirty="0" smtClean="0"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歡迎有興趣的同學加入</a:t>
            </a:r>
            <a:endParaRPr lang="zh-TW" altLang="en-US" sz="3200" dirty="0">
              <a:solidFill>
                <a:srgbClr val="0000FF"/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240</Words>
  <Application>Microsoft Office PowerPoint</Application>
  <PresentationFormat>自訂</PresentationFormat>
  <Paragraphs>29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宋体</vt:lpstr>
      <vt:lpstr>華康中圓體</vt:lpstr>
      <vt:lpstr>Arial</vt:lpstr>
      <vt:lpstr>Times New Roman</vt:lpstr>
      <vt:lpstr>默认设计模板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www.ftpdown.com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yk</dc:creator>
  <cp:lastModifiedBy>Microsoft 帳戶</cp:lastModifiedBy>
  <cp:revision>40</cp:revision>
  <dcterms:created xsi:type="dcterms:W3CDTF">2011-05-26T06:35:06Z</dcterms:created>
  <dcterms:modified xsi:type="dcterms:W3CDTF">2024-12-26T15:06:32Z</dcterms:modified>
</cp:coreProperties>
</file>