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A021C-AF65-034F-94DA-EBBF9E3BCC9C}" type="datetimeFigureOut">
              <a:rPr kumimoji="1" lang="zh-TW" altLang="en-US" smtClean="0"/>
              <a:t>2021/8/7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7D663-BD65-B545-946B-3FF8B2864D6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258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7D663-BD65-B545-946B-3FF8B2864D67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96580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7D663-BD65-B545-946B-3FF8B2864D67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8979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268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1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5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3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42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8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9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1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5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4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8/7/21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48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720A89A-6D5F-764C-8EE5-34D9856BB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2781" y="1488310"/>
            <a:ext cx="6890412" cy="1282221"/>
          </a:xfrm>
        </p:spPr>
        <p:txBody>
          <a:bodyPr>
            <a:normAutofit/>
          </a:bodyPr>
          <a:lstStyle/>
          <a:p>
            <a:r>
              <a:rPr lang="zh-TW" altLang="zh-TW" sz="5400" dirty="0">
                <a:latin typeface="Kaiti SC" panose="02010600040101010101" pitchFamily="2" charset="-122"/>
                <a:ea typeface="Kaiti SC" panose="02010600040101010101" pitchFamily="2" charset="-122"/>
              </a:rPr>
              <a:t>數學補強性選修 </a:t>
            </a:r>
            <a:endParaRPr kumimoji="1" lang="zh-TW" altLang="en-US" sz="5400" b="1" dirty="0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E30294F-E335-EE4A-9896-5EE498CE4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9752" y="4010892"/>
            <a:ext cx="6786399" cy="1202240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Mathematical Reinforcing Elective</a:t>
            </a:r>
            <a:r>
              <a:rPr lang="zh-TW" altLang="zh-TW" sz="3200" dirty="0"/>
              <a:t> </a:t>
            </a:r>
            <a:endParaRPr kumimoji="1" lang="zh-TW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3EF72-C8DA-446C-8BF7-8CF0BC5DAC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65" r="43180" b="2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77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DCFBD7-5612-480F-BED3-7820176A5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EFE0081-906F-FC4E-B61D-B28F7949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666875"/>
            <a:ext cx="4457200" cy="1456336"/>
          </a:xfrm>
        </p:spPr>
        <p:txBody>
          <a:bodyPr anchor="ctr">
            <a:normAutofit/>
          </a:bodyPr>
          <a:lstStyle/>
          <a:p>
            <a:pPr algn="ctr"/>
            <a:r>
              <a:rPr kumimoji="1" lang="zh-TW" altLang="en-US" sz="5400" dirty="0">
                <a:latin typeface="Kaiti SC" panose="02010600040101010101" pitchFamily="2" charset="-122"/>
                <a:ea typeface="Kaiti SC" panose="02010600040101010101" pitchFamily="2" charset="-122"/>
              </a:rPr>
              <a:t>學習目標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63531A3-FAAF-4F5C-AF87-916460053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0671" y="408462"/>
            <a:ext cx="913428" cy="1032464"/>
            <a:chOff x="999771" y="932104"/>
            <a:chExt cx="913428" cy="1032464"/>
          </a:xfrm>
        </p:grpSpPr>
        <p:grpSp>
          <p:nvGrpSpPr>
            <p:cNvPr id="101" name="Group 10">
              <a:extLst>
                <a:ext uri="{FF2B5EF4-FFF2-40B4-BE49-F238E27FC236}">
                  <a16:creationId xmlns:a16="http://schemas.microsoft.com/office/drawing/2014/main" id="{F09EC0F0-36F6-475A-B313-91019F46E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E720176-168D-4875-B380-1FFAD166CC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C3DF9F2-65C8-4063-9164-2DBD90E2A1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DB23F83-9229-4C60-938A-F2CF20C27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ED4C557-D730-47E9-AC8A-884190A4E8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8AA1D3F0-72CD-4C7B-8C03-2A50531F98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29409EB-5515-4925-83E4-F7C979ED0B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102" name="Straight Connector 15">
                  <a:extLst>
                    <a:ext uri="{FF2B5EF4-FFF2-40B4-BE49-F238E27FC236}">
                      <a16:creationId xmlns:a16="http://schemas.microsoft.com/office/drawing/2014/main" id="{2E18C444-B7B2-4918-AD29-D6CD204E585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BB974E9A-69BC-4453-9A9D-6036790B372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926241-B17E-B048-9125-BD7A8497B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145" y="2814490"/>
            <a:ext cx="8345691" cy="30375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zh-TW" altLang="zh-TW" sz="4800" dirty="0">
                <a:latin typeface="Kaiti SC" panose="02010600040101010101" pitchFamily="2" charset="-122"/>
                <a:ea typeface="Kaiti SC" panose="02010600040101010101" pitchFamily="2" charset="-122"/>
              </a:rPr>
              <a:t>培養運用數學思考問題、分析和解決的能力 </a:t>
            </a:r>
            <a:endParaRPr kumimoji="1" lang="zh-TW" altLang="en-US" sz="4800" dirty="0">
              <a:solidFill>
                <a:srgbClr val="FFFF00">
                  <a:alpha val="70000"/>
                </a:srgbClr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73511A5-69DC-406F-AFE1-A7248A4CE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27954" y="5402020"/>
            <a:ext cx="912571" cy="1032464"/>
            <a:chOff x="5329995" y="4868671"/>
            <a:chExt cx="912571" cy="1032464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D1B5CB3-BCAF-4109-B9F9-5FC34D383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V="1">
              <a:off x="5376824" y="5010722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103" name="Freeform: Shape 28">
                <a:extLst>
                  <a:ext uri="{FF2B5EF4-FFF2-40B4-BE49-F238E27FC236}">
                    <a16:creationId xmlns:a16="http://schemas.microsoft.com/office/drawing/2014/main" id="{1A1D338F-12B9-476D-9D9C-E55E41236E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Freeform: Shape 29">
                <a:extLst>
                  <a:ext uri="{FF2B5EF4-FFF2-40B4-BE49-F238E27FC236}">
                    <a16:creationId xmlns:a16="http://schemas.microsoft.com/office/drawing/2014/main" id="{65EF7F9B-7A42-4B15-8511-C2968A4FE0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1952DB7-91C4-4C9C-AEC9-7DBA47F2F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flipH="1" flipV="1">
              <a:off x="5329995" y="4868671"/>
              <a:ext cx="864005" cy="1032464"/>
              <a:chOff x="2207971" y="2384401"/>
              <a:chExt cx="864005" cy="1032464"/>
            </a:xfrm>
          </p:grpSpPr>
          <p:sp>
            <p:nvSpPr>
              <p:cNvPr id="105" name="Freeform: Shape 23">
                <a:extLst>
                  <a:ext uri="{FF2B5EF4-FFF2-40B4-BE49-F238E27FC236}">
                    <a16:creationId xmlns:a16="http://schemas.microsoft.com/office/drawing/2014/main" id="{1C2A575A-5190-4DE4-9DFE-F5974353EF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Freeform: Shape 24">
                <a:extLst>
                  <a:ext uri="{FF2B5EF4-FFF2-40B4-BE49-F238E27FC236}">
                    <a16:creationId xmlns:a16="http://schemas.microsoft.com/office/drawing/2014/main" id="{3C7150A2-FFA7-4F7C-81C9-2FA3803FA8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7" name="Group 25">
                <a:extLst>
                  <a:ext uri="{FF2B5EF4-FFF2-40B4-BE49-F238E27FC236}">
                    <a16:creationId xmlns:a16="http://schemas.microsoft.com/office/drawing/2014/main" id="{A7E7BC8E-8EF0-45B0-AE3F-6A6B7316C0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108" name="Straight Connector 26">
                  <a:extLst>
                    <a:ext uri="{FF2B5EF4-FFF2-40B4-BE49-F238E27FC236}">
                      <a16:creationId xmlns:a16="http://schemas.microsoft.com/office/drawing/2014/main" id="{B8E09A32-931A-4C38-A558-274FA30070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27">
                  <a:extLst>
                    <a:ext uri="{FF2B5EF4-FFF2-40B4-BE49-F238E27FC236}">
                      <a16:creationId xmlns:a16="http://schemas.microsoft.com/office/drawing/2014/main" id="{A0988A58-B96D-4381-A625-6822161B21B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95538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7913B5A-7320-514A-BA5D-7E084158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00" y="542671"/>
            <a:ext cx="10026650" cy="1048623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1" lang="zh-TW" altLang="en-US" sz="3600" dirty="0">
                <a:latin typeface="Kaiti SC" panose="02010600040101010101" pitchFamily="2" charset="-122"/>
                <a:ea typeface="Kaiti SC" panose="02010600040101010101" pitchFamily="2" charset="-122"/>
              </a:rPr>
              <a:t>	單元</a:t>
            </a:r>
            <a:r>
              <a:rPr kumimoji="1" lang="en-US" altLang="zh-TW" sz="3600" dirty="0">
                <a:latin typeface="Kaiti SC" panose="02010600040101010101" pitchFamily="2" charset="-122"/>
                <a:ea typeface="Kaiti SC" panose="02010600040101010101" pitchFamily="2" charset="-122"/>
              </a:rPr>
              <a:t>/</a:t>
            </a:r>
            <a:r>
              <a:rPr kumimoji="1" lang="zh-TW" altLang="en-US" sz="3600" dirty="0">
                <a:latin typeface="Kaiti SC" panose="02010600040101010101" pitchFamily="2" charset="-122"/>
                <a:ea typeface="Kaiti SC" panose="02010600040101010101" pitchFamily="2" charset="-122"/>
              </a:rPr>
              <a:t>主題	內容綱要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883A8D1-ED1B-47A1-AA44-289C080ED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2664"/>
            <a:ext cx="12192000" cy="4605336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27B6B79-BA11-2F40-96C0-00329297F1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531195"/>
              </p:ext>
            </p:extLst>
          </p:nvPr>
        </p:nvGraphicFramePr>
        <p:xfrm>
          <a:off x="738240" y="2489627"/>
          <a:ext cx="10748908" cy="3588444"/>
        </p:xfrm>
        <a:graphic>
          <a:graphicData uri="http://schemas.openxmlformats.org/drawingml/2006/table">
            <a:tbl>
              <a:tblPr firstRow="1" firstCol="1" bandRow="1"/>
              <a:tblGrid>
                <a:gridCol w="1621139">
                  <a:extLst>
                    <a:ext uri="{9D8B030D-6E8A-4147-A177-3AD203B41FA5}">
                      <a16:colId xmlns:a16="http://schemas.microsoft.com/office/drawing/2014/main" val="1083205462"/>
                    </a:ext>
                  </a:extLst>
                </a:gridCol>
                <a:gridCol w="2041531">
                  <a:extLst>
                    <a:ext uri="{9D8B030D-6E8A-4147-A177-3AD203B41FA5}">
                      <a16:colId xmlns:a16="http://schemas.microsoft.com/office/drawing/2014/main" val="1356866010"/>
                    </a:ext>
                  </a:extLst>
                </a:gridCol>
                <a:gridCol w="7086238">
                  <a:extLst>
                    <a:ext uri="{9D8B030D-6E8A-4147-A177-3AD203B41FA5}">
                      <a16:colId xmlns:a16="http://schemas.microsoft.com/office/drawing/2014/main" val="3085221490"/>
                    </a:ext>
                  </a:extLst>
                </a:gridCol>
              </a:tblGrid>
              <a:tr h="897111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3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一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實數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有理數、無理數與實數、乘法公式、根式與分式的運算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161420"/>
                  </a:ext>
                </a:extLst>
              </a:tr>
              <a:tr h="897111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3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二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數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整數指數與指數律、有理數指數與指數律、實數指數與指數律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147515"/>
                  </a:ext>
                </a:extLst>
              </a:tr>
              <a:tr h="897111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3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三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直線方程式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直線的斜率、直線方程式、點到直線的距離、二元一次不等式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529692"/>
                  </a:ext>
                </a:extLst>
              </a:tr>
              <a:tr h="897111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3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四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圓與直線的關係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圓與直線關係的判定、圓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的切線</a:t>
                      </a:r>
                      <a:r>
                        <a:rPr lang="zh-TW" altLang="zh-TW" sz="3600" dirty="0">
                          <a:effectLst/>
                        </a:rPr>
                        <a:t> </a:t>
                      </a:r>
                      <a:endParaRPr lang="zh-TW" altLang="en-US" sz="5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94" marR="26194" marT="261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22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67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4935600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0C6F3F0-8A59-2548-91BE-7C06BC8A9D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868847"/>
              </p:ext>
            </p:extLst>
          </p:nvPr>
        </p:nvGraphicFramePr>
        <p:xfrm>
          <a:off x="642938" y="1349067"/>
          <a:ext cx="11129962" cy="3108620"/>
        </p:xfrm>
        <a:graphic>
          <a:graphicData uri="http://schemas.openxmlformats.org/drawingml/2006/table">
            <a:tbl>
              <a:tblPr firstRow="1" firstCol="1" bandRow="1"/>
              <a:tblGrid>
                <a:gridCol w="1359571">
                  <a:extLst>
                    <a:ext uri="{9D8B030D-6E8A-4147-A177-3AD203B41FA5}">
                      <a16:colId xmlns:a16="http://schemas.microsoft.com/office/drawing/2014/main" val="3053600353"/>
                    </a:ext>
                  </a:extLst>
                </a:gridCol>
                <a:gridCol w="3234509">
                  <a:extLst>
                    <a:ext uri="{9D8B030D-6E8A-4147-A177-3AD203B41FA5}">
                      <a16:colId xmlns:a16="http://schemas.microsoft.com/office/drawing/2014/main" val="2783381732"/>
                    </a:ext>
                  </a:extLst>
                </a:gridCol>
                <a:gridCol w="6535882">
                  <a:extLst>
                    <a:ext uri="{9D8B030D-6E8A-4147-A177-3AD203B41FA5}">
                      <a16:colId xmlns:a16="http://schemas.microsoft.com/office/drawing/2014/main" val="1297575861"/>
                    </a:ext>
                  </a:extLst>
                </a:gridCol>
              </a:tblGrid>
              <a:tr h="621724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五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多項式的除法原理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多項式的基本概念、餘式定理、因式定理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5718372"/>
                  </a:ext>
                </a:extLst>
              </a:tr>
              <a:tr h="621724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六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排列</a:t>
                      </a:r>
                      <a:r>
                        <a:rPr lang="zh-TW" altLang="zh-TW" sz="2000" dirty="0">
                          <a:effectLst/>
                        </a:rPr>
                        <a:t> </a:t>
                      </a:r>
                      <a:r>
                        <a:rPr lang="zh-TW" altLang="en-US" sz="2000" dirty="0">
                          <a:effectLst/>
                        </a:rPr>
                        <a:t>、組合、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機率</a:t>
                      </a:r>
                      <a:r>
                        <a:rPr lang="zh-TW" altLang="zh-TW" sz="2000" dirty="0">
                          <a:effectLst/>
                        </a:rPr>
                        <a:t> </a:t>
                      </a:r>
                      <a:endParaRPr lang="zh-TW" alt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直線排列、重複排列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、組合、二項式定理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、機率的性質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713769"/>
                  </a:ext>
                </a:extLst>
              </a:tr>
              <a:tr h="621724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七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數據分析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變異數與標準差、數據的伸縮與平移、相關係數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93665"/>
                  </a:ext>
                </a:extLst>
              </a:tr>
              <a:tr h="621724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八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三角比與極坐標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三角比的換算公式、直角坐標與極坐標的轉換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485236"/>
                  </a:ext>
                </a:extLst>
              </a:tr>
              <a:tr h="621724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0" i="0" u="none" strike="noStrike" kern="100" dirty="0">
                          <a:effectLst/>
                          <a:latin typeface="新細明體" panose="02020500000000000000" pitchFamily="18" charset="-120"/>
                          <a:ea typeface="標楷體"/>
                          <a:cs typeface="新細明體" panose="02020500000000000000" pitchFamily="18" charset="-120"/>
                        </a:rPr>
                        <a:t>九</a:t>
                      </a:r>
                      <a:endParaRPr lang="zh-TW" alt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三角比的性質</a:t>
                      </a:r>
                      <a:r>
                        <a:rPr lang="zh-TW" altLang="zh-TW" sz="3200" dirty="0">
                          <a:effectLst/>
                        </a:rPr>
                        <a:t> </a:t>
                      </a:r>
                      <a:endParaRPr lang="zh-TW" altLang="en-US" sz="3200" b="0" i="0" u="none" strike="noStrike" dirty="0">
                        <a:effectLst/>
                        <a:latin typeface="Kaiti SC" panose="02010600040101010101" pitchFamily="2" charset="-122"/>
                        <a:ea typeface="Kaiti SC" panose="02010600040101010101" pitchFamily="2" charset="-122"/>
                      </a:endParaRP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三角形面積公式、正弦定理、餘弦定理</a:t>
                      </a:r>
                    </a:p>
                  </a:txBody>
                  <a:tcPr marL="19864" marR="19864" marT="198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424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6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3D188F-912B-ED45-8E30-45D4528B6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690" y="2222521"/>
            <a:ext cx="8147626" cy="1004598"/>
          </a:xfrm>
        </p:spPr>
        <p:txBody>
          <a:bodyPr>
            <a:noAutofit/>
          </a:bodyPr>
          <a:lstStyle/>
          <a:p>
            <a:r>
              <a:rPr lang="zh-TW" altLang="zh-TW" sz="6600" dirty="0">
                <a:latin typeface="Kaiti SC" panose="02010600040101010101" pitchFamily="2" charset="-122"/>
                <a:ea typeface="Kaiti SC" panose="02010600040101010101" pitchFamily="2" charset="-122"/>
              </a:rPr>
              <a:t>數學補強性選修 </a:t>
            </a:r>
            <a:endParaRPr kumimoji="1" lang="zh-TW" altLang="en-US" sz="66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CA31B4-8B2F-EA4B-9CC6-F58593F92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7080" y="3630881"/>
            <a:ext cx="4775034" cy="60861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TW" altLang="en-US" sz="12800" b="1" dirty="0">
                <a:solidFill>
                  <a:srgbClr val="FFFF00">
                    <a:alpha val="70000"/>
                  </a:srgb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歡迎有興趣的同學加入</a:t>
            </a:r>
            <a:r>
              <a:rPr lang="en-US" altLang="zh-TW" sz="12800" b="1" dirty="0">
                <a:solidFill>
                  <a:srgbClr val="FFFF00">
                    <a:alpha val="70000"/>
                  </a:srgb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~</a:t>
            </a:r>
            <a:endParaRPr lang="zh-TW" altLang="en-US" sz="12800" b="1" dirty="0">
              <a:solidFill>
                <a:srgbClr val="FFFF00">
                  <a:alpha val="70000"/>
                </a:srgbClr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endParaRPr kumimoji="1" lang="zh-TW" altLang="en-US" dirty="0">
              <a:solidFill>
                <a:srgbClr val="FFFF00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41354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273B22"/>
      </a:dk2>
      <a:lt2>
        <a:srgbClr val="E8E2E2"/>
      </a:lt2>
      <a:accent1>
        <a:srgbClr val="3FB0B7"/>
      </a:accent1>
      <a:accent2>
        <a:srgbClr val="33B586"/>
      </a:accent2>
      <a:accent3>
        <a:srgbClr val="3FB659"/>
      </a:accent3>
      <a:accent4>
        <a:srgbClr val="4CB633"/>
      </a:accent4>
      <a:accent5>
        <a:srgbClr val="83AF3C"/>
      </a:accent5>
      <a:accent6>
        <a:srgbClr val="A9A52F"/>
      </a:accent6>
      <a:hlink>
        <a:srgbClr val="5A8F2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206</Words>
  <Application>Microsoft Macintosh PowerPoint</Application>
  <PresentationFormat>寬螢幕</PresentationFormat>
  <Paragraphs>36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新細明體</vt:lpstr>
      <vt:lpstr>Kaiti SC</vt:lpstr>
      <vt:lpstr>Arial</vt:lpstr>
      <vt:lpstr>Avenir Next LT Pro Light</vt:lpstr>
      <vt:lpstr>Calibri</vt:lpstr>
      <vt:lpstr>Rockwell Nova Light</vt:lpstr>
      <vt:lpstr>Wingdings</vt:lpstr>
      <vt:lpstr>LeafVTI</vt:lpstr>
      <vt:lpstr>數學補強性選修 </vt:lpstr>
      <vt:lpstr>學習目標</vt:lpstr>
      <vt:lpstr> 單元/主題 內容綱要</vt:lpstr>
      <vt:lpstr>PowerPoint 簡報</vt:lpstr>
      <vt:lpstr>數學補強性選修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二次曲線幾何意義 </dc:title>
  <dc:creator>王重山</dc:creator>
  <cp:lastModifiedBy>重山 王</cp:lastModifiedBy>
  <cp:revision>5</cp:revision>
  <dcterms:created xsi:type="dcterms:W3CDTF">2021-01-13T09:18:18Z</dcterms:created>
  <dcterms:modified xsi:type="dcterms:W3CDTF">2021-08-07T02:54:01Z</dcterms:modified>
</cp:coreProperties>
</file>